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73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66" r:id="rId11"/>
    <p:sldId id="271" r:id="rId12"/>
    <p:sldId id="264" r:id="rId13"/>
    <p:sldId id="268" r:id="rId14"/>
    <p:sldId id="272" r:id="rId15"/>
    <p:sldId id="269" r:id="rId16"/>
    <p:sldId id="270" r:id="rId17"/>
    <p:sldId id="275" r:id="rId18"/>
    <p:sldId id="274" r:id="rId19"/>
    <p:sldId id="276" r:id="rId20"/>
    <p:sldId id="280" r:id="rId21"/>
    <p:sldId id="277" r:id="rId22"/>
    <p:sldId id="278" r:id="rId23"/>
    <p:sldId id="281" r:id="rId2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599"/>
  </p:normalViewPr>
  <p:slideViewPr>
    <p:cSldViewPr snapToGrid="0">
      <p:cViewPr>
        <p:scale>
          <a:sx n="89" d="100"/>
          <a:sy n="89" d="100"/>
        </p:scale>
        <p:origin x="14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B879C-892F-7148-98AC-04D4C9C2D8AC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95DA3-01E7-544A-92FE-B5A3590441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31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95DA3-01E7-544A-92FE-B5A3590441B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96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A77C8-8075-0741-8A79-1BB980831ABB}" type="datetimeFigureOut">
              <a:rPr lang="x-none" smtClean="0"/>
              <a:t>11/5/24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52C3B-5713-E94C-A144-38627D51AE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040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13C9E2-6307-28BE-1E37-5E16D2F151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Key Biodiversity Areas, KBAs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0A595A7-2717-4ED3-288D-8AAAC3259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Peter Jamal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028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Biodiversity Hotspots and KBAs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6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KBAs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08" y="1825625"/>
            <a:ext cx="7418984" cy="4351338"/>
          </a:xfrm>
        </p:spPr>
      </p:pic>
      <p:sp>
        <p:nvSpPr>
          <p:cNvPr id="5" name="TextBox 4"/>
          <p:cNvSpPr txBox="1"/>
          <p:nvPr/>
        </p:nvSpPr>
        <p:spPr>
          <a:xfrm>
            <a:off x="7892596" y="1882777"/>
            <a:ext cx="34612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mtClean="0"/>
              <a:t>Biodi</a:t>
            </a:r>
            <a:r>
              <a:rPr lang="en-GB"/>
              <a:t>v</a:t>
            </a:r>
            <a:r>
              <a:rPr lang="en-GB" smtClean="0"/>
              <a:t>ersity hotspots under threats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Biodiversity Hotspots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Biodiversity </a:t>
            </a:r>
            <a:r>
              <a:rPr lang="en-US" dirty="0"/>
              <a:t>hotspots are </a:t>
            </a:r>
            <a:r>
              <a:rPr lang="en-US" dirty="0" smtClean="0"/>
              <a:t>under threat </a:t>
            </a:r>
            <a:r>
              <a:rPr lang="en-US" dirty="0"/>
              <a:t>from habitat destruction, which could lead to </a:t>
            </a:r>
            <a:r>
              <a:rPr lang="en-US" dirty="0" smtClean="0"/>
              <a:t>a significant </a:t>
            </a:r>
            <a:r>
              <a:rPr lang="en-US" dirty="0"/>
              <a:t>loss of biological diversity, especially in tropical </a:t>
            </a:r>
            <a:r>
              <a:rPr lang="en-US" dirty="0" smtClean="0"/>
              <a:t>biomes</a:t>
            </a:r>
          </a:p>
          <a:p>
            <a:r>
              <a:rPr lang="en-US" dirty="0"/>
              <a:t>Research indicates that animal populations have decreased rapidly by an average </a:t>
            </a:r>
            <a:r>
              <a:rPr lang="en-US" dirty="0" smtClean="0"/>
              <a:t>of 69</a:t>
            </a:r>
            <a:r>
              <a:rPr lang="en-US" dirty="0"/>
              <a:t>% between 1970 and 2018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"/>
          <a:stretch/>
        </p:blipFill>
        <p:spPr>
          <a:xfrm>
            <a:off x="1028700" y="4114799"/>
            <a:ext cx="10134600" cy="261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Biodiversity Areas,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KBAs are sites </a:t>
            </a:r>
            <a:r>
              <a:rPr lang="en-US" dirty="0"/>
              <a:t>that contribute significantly to the </a:t>
            </a:r>
            <a:r>
              <a:rPr lang="en-US" dirty="0" smtClean="0"/>
              <a:t>global conservation </a:t>
            </a:r>
            <a:r>
              <a:rPr lang="en-US" dirty="0"/>
              <a:t>of biodiversity in terrestrial, freshwater and marine environments. </a:t>
            </a:r>
            <a:endParaRPr lang="en-US" dirty="0" smtClean="0"/>
          </a:p>
          <a:p>
            <a:r>
              <a:rPr lang="en-US" dirty="0" smtClean="0"/>
              <a:t>KBAs are </a:t>
            </a:r>
            <a:r>
              <a:rPr lang="en-US" dirty="0"/>
              <a:t>identified using taxonomic and ecological criteria and </a:t>
            </a:r>
            <a:r>
              <a:rPr lang="en-US" dirty="0" smtClean="0"/>
              <a:t>thresholds:</a:t>
            </a:r>
          </a:p>
          <a:p>
            <a:pPr lvl="1"/>
            <a:r>
              <a:rPr lang="en-US" dirty="0"/>
              <a:t>presence of threatened </a:t>
            </a:r>
            <a:r>
              <a:rPr lang="en-US" dirty="0" smtClean="0"/>
              <a:t>species</a:t>
            </a:r>
          </a:p>
          <a:p>
            <a:pPr lvl="1"/>
            <a:r>
              <a:rPr lang="en-US" dirty="0" smtClean="0"/>
              <a:t>presence </a:t>
            </a:r>
            <a:r>
              <a:rPr lang="en-US" dirty="0"/>
              <a:t>of threatened </a:t>
            </a:r>
            <a:r>
              <a:rPr lang="en-US" dirty="0" smtClean="0"/>
              <a:t>ecosystems</a:t>
            </a:r>
          </a:p>
          <a:p>
            <a:pPr lvl="1"/>
            <a:r>
              <a:rPr lang="en-US" dirty="0" smtClean="0"/>
              <a:t>geographically </a:t>
            </a:r>
            <a:r>
              <a:rPr lang="en-US" dirty="0"/>
              <a:t>restricted </a:t>
            </a:r>
            <a:r>
              <a:rPr lang="en-US" dirty="0" smtClean="0"/>
              <a:t>species</a:t>
            </a:r>
          </a:p>
          <a:p>
            <a:pPr lvl="1"/>
            <a:r>
              <a:rPr lang="en-US" dirty="0" smtClean="0"/>
              <a:t>ecological </a:t>
            </a:r>
            <a:r>
              <a:rPr lang="en-US" dirty="0"/>
              <a:t>integrity where the site remains ecologically intact, essentially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unaffected by industrial human </a:t>
            </a:r>
            <a:r>
              <a:rPr lang="en-US" dirty="0" smtClean="0"/>
              <a:t>influence</a:t>
            </a:r>
          </a:p>
          <a:p>
            <a:pPr lvl="1"/>
            <a:r>
              <a:rPr lang="en-US" dirty="0" smtClean="0"/>
              <a:t>biological </a:t>
            </a:r>
            <a:r>
              <a:rPr lang="en-US" dirty="0"/>
              <a:t>processes where the site holds a </a:t>
            </a:r>
            <a:r>
              <a:rPr lang="en-US" dirty="0" smtClean="0"/>
              <a:t>significant </a:t>
            </a:r>
            <a:r>
              <a:rPr lang="en-US" dirty="0"/>
              <a:t>proportion of a species’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population during one or more of its life stages, such as nesting, making it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important for the continued survival of that </a:t>
            </a:r>
            <a:r>
              <a:rPr lang="en-US" dirty="0" smtClean="0"/>
              <a:t>species</a:t>
            </a:r>
          </a:p>
          <a:p>
            <a:pPr lvl="1"/>
            <a:r>
              <a:rPr lang="en-US" dirty="0" smtClean="0"/>
              <a:t>irreplaceability </a:t>
            </a:r>
            <a:r>
              <a:rPr lang="en-US" dirty="0"/>
              <a:t>where the site has very high irreplaceability for the global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persistence of biodiversity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269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Biodiversity Areas, KBAs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5" y="1853496"/>
            <a:ext cx="8265460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15424" y="4329023"/>
            <a:ext cx="29003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Key biodiversity areas around the globe. KBAs are </a:t>
            </a:r>
            <a:r>
              <a:rPr lang="en-US" dirty="0" err="1">
                <a:latin typeface="Arial" charset="0"/>
              </a:rPr>
              <a:t>coloured</a:t>
            </a:r>
            <a:r>
              <a:rPr lang="en-US" dirty="0">
                <a:latin typeface="Arial" charset="0"/>
              </a:rPr>
              <a:t> whether they are fully within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latin typeface="Arial" charset="0"/>
              </a:rPr>
              <a:t>(green), partially within (orange) or outside (red) protected areas on land and in the ocean.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95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Conflict </a:t>
            </a:r>
            <a:r>
              <a:rPr lang="en-US" dirty="0"/>
              <a:t>between exploitation, sustainable development </a:t>
            </a:r>
            <a:r>
              <a:rPr lang="en-US" dirty="0" smtClean="0"/>
              <a:t>and conservation </a:t>
            </a:r>
            <a:r>
              <a:rPr lang="en-US" dirty="0"/>
              <a:t>in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Developed countries have the luxury of being able to preserve their remaining </a:t>
            </a:r>
            <a:r>
              <a:rPr lang="en-US" dirty="0" smtClean="0"/>
              <a:t>natural ecosystems </a:t>
            </a:r>
            <a:r>
              <a:rPr lang="en-US" dirty="0"/>
              <a:t>as they do not rely on these areas to provide </a:t>
            </a:r>
            <a:r>
              <a:rPr lang="en-US" dirty="0" smtClean="0"/>
              <a:t>income.</a:t>
            </a:r>
          </a:p>
          <a:p>
            <a:r>
              <a:rPr lang="en-US" dirty="0" smtClean="0"/>
              <a:t>In </a:t>
            </a:r>
            <a:r>
              <a:rPr lang="en-US" dirty="0"/>
              <a:t>addition, </a:t>
            </a:r>
            <a:r>
              <a:rPr lang="en-US" dirty="0" smtClean="0"/>
              <a:t>developed countries </a:t>
            </a:r>
            <a:r>
              <a:rPr lang="en-US" dirty="0"/>
              <a:t>have already cleared the majority of their natural ecosystems. </a:t>
            </a:r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example, </a:t>
            </a:r>
            <a:r>
              <a:rPr lang="en-US" dirty="0" smtClean="0"/>
              <a:t>in the </a:t>
            </a:r>
            <a:r>
              <a:rPr lang="en-US" dirty="0"/>
              <a:t>UK, the native forests were cleared to provide land for agriculture and timber to </a:t>
            </a:r>
            <a:r>
              <a:rPr lang="en-US" dirty="0" smtClean="0"/>
              <a:t>build ships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the argument for preserving the remaining diversity is on a different </a:t>
            </a:r>
            <a:r>
              <a:rPr lang="en-US" dirty="0" smtClean="0"/>
              <a:t>scale to </a:t>
            </a:r>
            <a:r>
              <a:rPr lang="en-US" dirty="0"/>
              <a:t>the needs of developing countries where most tropical biomes are found. </a:t>
            </a:r>
            <a:endParaRPr lang="en-US" dirty="0" smtClean="0"/>
          </a:p>
          <a:p>
            <a:r>
              <a:rPr lang="en-US" dirty="0" smtClean="0"/>
              <a:t>For sustainable development </a:t>
            </a:r>
            <a:r>
              <a:rPr lang="en-US" dirty="0"/>
              <a:t>to take place in developing countries, there needs to be a balance </a:t>
            </a:r>
            <a:r>
              <a:rPr lang="en-US" dirty="0" smtClean="0"/>
              <a:t>between conserving </a:t>
            </a:r>
            <a:r>
              <a:rPr lang="en-US" dirty="0"/>
              <a:t>tropical biomes and using the land to provide income for the local </a:t>
            </a:r>
            <a:r>
              <a:rPr lang="en-US" dirty="0" smtClean="0"/>
              <a:t>economy. </a:t>
            </a:r>
          </a:p>
        </p:txBody>
      </p:sp>
    </p:spTree>
    <p:extLst>
      <p:ext uri="{BB962C8B-B14F-4D97-AF65-F5344CB8AC3E}">
        <p14:creationId xmlns:p14="http://schemas.microsoft.com/office/powerpoint/2010/main" val="1301265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Conflict </a:t>
            </a:r>
            <a:r>
              <a:rPr lang="en-US" dirty="0"/>
              <a:t>between exploitation, sustainable development </a:t>
            </a:r>
            <a:r>
              <a:rPr lang="en-US" dirty="0" smtClean="0"/>
              <a:t>and conservation </a:t>
            </a:r>
            <a:r>
              <a:rPr lang="en-US" dirty="0"/>
              <a:t>in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One </a:t>
            </a:r>
            <a:r>
              <a:rPr lang="en-US" dirty="0"/>
              <a:t>of the traditional incomes from tropical rainforests was timber. For example, </a:t>
            </a:r>
            <a:r>
              <a:rPr lang="en-US" dirty="0" smtClean="0"/>
              <a:t>at the </a:t>
            </a:r>
            <a:r>
              <a:rPr lang="en-US" dirty="0"/>
              <a:t>peak of logging operations in Borneo, trees were removed in large volumes of </a:t>
            </a:r>
            <a:r>
              <a:rPr lang="en-US" dirty="0" smtClean="0"/>
              <a:t>up to </a:t>
            </a:r>
            <a:r>
              <a:rPr lang="en-US" dirty="0"/>
              <a:t>100 m</a:t>
            </a:r>
            <a:r>
              <a:rPr lang="en-US" baseline="30000" dirty="0"/>
              <a:t>3</a:t>
            </a:r>
            <a:r>
              <a:rPr lang="en-US" dirty="0"/>
              <a:t> of wood per hectare. </a:t>
            </a:r>
            <a:endParaRPr lang="en-US" dirty="0" smtClean="0"/>
          </a:p>
          <a:p>
            <a:pPr lvl="1"/>
            <a:r>
              <a:rPr lang="en-US" dirty="0" smtClean="0"/>
              <a:t>Conventional </a:t>
            </a:r>
            <a:r>
              <a:rPr lang="en-US" dirty="0"/>
              <a:t>logging methods were not selective </a:t>
            </a:r>
            <a:r>
              <a:rPr lang="en-US" dirty="0" smtClean="0"/>
              <a:t>and caused </a:t>
            </a:r>
            <a:r>
              <a:rPr lang="en-US" dirty="0"/>
              <a:t>damage to the remaining forest. </a:t>
            </a:r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/>
              <a:t>recently, selective logging methods (</a:t>
            </a:r>
            <a:r>
              <a:rPr lang="en-US" dirty="0" smtClean="0"/>
              <a:t>also known </a:t>
            </a:r>
            <a:r>
              <a:rPr lang="en-US" dirty="0"/>
              <a:t>as reduced-impact logging – RIL) have been used.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techniques cause </a:t>
            </a:r>
            <a:r>
              <a:rPr lang="en-US" dirty="0" smtClean="0"/>
              <a:t>less damage</a:t>
            </a:r>
            <a:r>
              <a:rPr lang="en-US" dirty="0"/>
              <a:t>, allow faster regeneration of forest and preserve forest structure and </a:t>
            </a:r>
            <a:r>
              <a:rPr lang="en-US" dirty="0" smtClean="0"/>
              <a:t>biodiversity better </a:t>
            </a:r>
            <a:r>
              <a:rPr lang="en-US" dirty="0"/>
              <a:t>than conventional methods. Ecotourism can be used to provide ongoing </a:t>
            </a:r>
            <a:r>
              <a:rPr lang="en-US" dirty="0" smtClean="0"/>
              <a:t>income without </a:t>
            </a:r>
            <a:r>
              <a:rPr lang="en-US" dirty="0"/>
              <a:t>destroying natural </a:t>
            </a:r>
            <a:r>
              <a:rPr lang="en-US" dirty="0" smtClean="0"/>
              <a:t>capital</a:t>
            </a:r>
          </a:p>
          <a:p>
            <a:r>
              <a:rPr lang="en-US" dirty="0" smtClean="0"/>
              <a:t>Developing countries obviously </a:t>
            </a:r>
            <a:r>
              <a:rPr lang="en-US" dirty="0"/>
              <a:t>wish to grow their economies and head towards developed country status, </a:t>
            </a:r>
            <a:r>
              <a:rPr lang="en-US" dirty="0" smtClean="0"/>
              <a:t>but the </a:t>
            </a:r>
            <a:r>
              <a:rPr lang="en-US" dirty="0"/>
              <a:t>resulting conflict between exploitation, sustainable development and </a:t>
            </a:r>
            <a:r>
              <a:rPr lang="en-US" dirty="0" smtClean="0"/>
              <a:t>conservation can </a:t>
            </a:r>
            <a:r>
              <a:rPr lang="en-US" dirty="0"/>
              <a:t>always be resolved providing there is local support and the political will to </a:t>
            </a:r>
            <a:r>
              <a:rPr lang="en-US" dirty="0" smtClean="0"/>
              <a:t>protect biodiversity </a:t>
            </a:r>
            <a:r>
              <a:rPr lang="en-US" dirty="0"/>
              <a:t>before it is lost </a:t>
            </a:r>
            <a:r>
              <a:rPr lang="en-US" dirty="0" smtClean="0"/>
              <a:t>forever.</a:t>
            </a:r>
          </a:p>
          <a:p>
            <a:r>
              <a:rPr lang="en-US" dirty="0" smtClean="0"/>
              <a:t>An </a:t>
            </a:r>
            <a:r>
              <a:rPr lang="en-US" dirty="0"/>
              <a:t>example of conflict between exploitation, sustainable development and </a:t>
            </a:r>
            <a:r>
              <a:rPr lang="en-US" dirty="0" smtClean="0"/>
              <a:t>conservation is </a:t>
            </a:r>
            <a:r>
              <a:rPr lang="en-US" dirty="0"/>
              <a:t>outlined </a:t>
            </a:r>
            <a:r>
              <a:rPr lang="en-US" dirty="0" smtClean="0"/>
              <a:t>[next slide]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9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between exploitation, sustainable development and conservation in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Tropical biomes are under constant threat. </a:t>
            </a:r>
            <a:endParaRPr lang="en-US" dirty="0" smtClean="0"/>
          </a:p>
          <a:p>
            <a:r>
              <a:rPr lang="en-US" dirty="0" smtClean="0"/>
              <a:t>Large </a:t>
            </a:r>
            <a:r>
              <a:rPr lang="en-US" dirty="0"/>
              <a:t>areas of tropical rainforest with </a:t>
            </a:r>
            <a:r>
              <a:rPr lang="en-US" dirty="0" smtClean="0"/>
              <a:t>an average </a:t>
            </a:r>
            <a:r>
              <a:rPr lang="en-US" dirty="0"/>
              <a:t>size of 1.5 hectares, the size of a football pitch, are lost every five seconds.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Deforestation </a:t>
            </a:r>
            <a:r>
              <a:rPr lang="en-US" dirty="0"/>
              <a:t>and forest degradation are driven by external demands for timber, </a:t>
            </a:r>
            <a:r>
              <a:rPr lang="en-US" dirty="0" smtClean="0"/>
              <a:t>beef, land </a:t>
            </a:r>
            <a:r>
              <a:rPr lang="en-US" dirty="0"/>
              <a:t>for crops such as soya, palm oil and biofuels. </a:t>
            </a:r>
            <a:endParaRPr lang="en-US" dirty="0" smtClean="0"/>
          </a:p>
          <a:p>
            <a:r>
              <a:rPr lang="en-US" dirty="0" smtClean="0"/>
              <a:t>Developing </a:t>
            </a:r>
            <a:r>
              <a:rPr lang="en-US" dirty="0"/>
              <a:t>‘carbon markets’ </a:t>
            </a:r>
            <a:r>
              <a:rPr lang="en-US" dirty="0" smtClean="0"/>
              <a:t>– which </a:t>
            </a:r>
            <a:r>
              <a:rPr lang="en-US" dirty="0"/>
              <a:t>value ecosystems as stores of carbon (in vegetation) – could provide the </a:t>
            </a:r>
            <a:r>
              <a:rPr lang="en-US" dirty="0" smtClean="0"/>
              <a:t>means to </a:t>
            </a:r>
            <a:r>
              <a:rPr lang="en-US" dirty="0"/>
              <a:t>give sufficient monetary value to rainforests to help protect </a:t>
            </a:r>
            <a:r>
              <a:rPr lang="en-US" dirty="0" smtClean="0"/>
              <a:t>them. </a:t>
            </a:r>
          </a:p>
        </p:txBody>
      </p:sp>
    </p:spTree>
    <p:extLst>
      <p:ext uri="{BB962C8B-B14F-4D97-AF65-F5344CB8AC3E}">
        <p14:creationId xmlns:p14="http://schemas.microsoft.com/office/powerpoint/2010/main" val="22362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between exploitation, sustainable development and conservation in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Rainforests </a:t>
            </a:r>
            <a:r>
              <a:rPr lang="en-US" dirty="0"/>
              <a:t>have thin, nutrient-poor </a:t>
            </a:r>
            <a:r>
              <a:rPr lang="en-US" dirty="0" smtClean="0"/>
              <a:t>soils. </a:t>
            </a:r>
          </a:p>
          <a:p>
            <a:r>
              <a:rPr lang="en-US" dirty="0" smtClean="0"/>
              <a:t>Because </a:t>
            </a:r>
            <a:r>
              <a:rPr lang="en-US" dirty="0"/>
              <a:t>there </a:t>
            </a:r>
            <a:r>
              <a:rPr lang="en-US" dirty="0" smtClean="0"/>
              <a:t>are few </a:t>
            </a:r>
            <a:r>
              <a:rPr lang="en-US" dirty="0"/>
              <a:t>nutrients in the soil, it is difficult for rainforests to re-grow once they have </a:t>
            </a:r>
            <a:r>
              <a:rPr lang="en-US" dirty="0" smtClean="0"/>
              <a:t>been cleared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Studies </a:t>
            </a:r>
            <a:r>
              <a:rPr lang="en-US" dirty="0"/>
              <a:t>in the Brazilian Atlantic forest have shown that parts of the forest </a:t>
            </a:r>
            <a:r>
              <a:rPr lang="en-US" dirty="0" smtClean="0"/>
              <a:t>can return </a:t>
            </a:r>
            <a:r>
              <a:rPr lang="en-US" dirty="0"/>
              <a:t>surprisingly quickly – within 65 years – but for the landscape to truly </a:t>
            </a:r>
            <a:r>
              <a:rPr lang="en-US" dirty="0" smtClean="0"/>
              <a:t>regain its </a:t>
            </a:r>
            <a:r>
              <a:rPr lang="en-US" dirty="0"/>
              <a:t>native identity takes a lot longer – up to 4000 years. </a:t>
            </a:r>
            <a:endParaRPr lang="en-US" dirty="0" smtClean="0"/>
          </a:p>
          <a:p>
            <a:r>
              <a:rPr lang="en-US" dirty="0" smtClean="0"/>
              <a:t>Recovery </a:t>
            </a:r>
            <a:r>
              <a:rPr lang="en-US" dirty="0"/>
              <a:t>depends on the </a:t>
            </a:r>
            <a:r>
              <a:rPr lang="en-US" dirty="0" smtClean="0"/>
              <a:t>level of </a:t>
            </a:r>
            <a:r>
              <a:rPr lang="en-US" dirty="0"/>
              <a:t>disturbance – a large area of cleared land will take a lot longer to grow back, if </a:t>
            </a:r>
            <a:r>
              <a:rPr lang="en-US" dirty="0" smtClean="0"/>
              <a:t>it grows </a:t>
            </a:r>
            <a:r>
              <a:rPr lang="en-US" dirty="0"/>
              <a:t>back at all, than small areas that have been subject to shifting </a:t>
            </a:r>
            <a:r>
              <a:rPr lang="en-US" dirty="0" smtClean="0"/>
              <a:t>cultivation. </a:t>
            </a:r>
          </a:p>
          <a:p>
            <a:r>
              <a:rPr lang="en-US" dirty="0" smtClean="0"/>
              <a:t>Forest </a:t>
            </a:r>
            <a:r>
              <a:rPr lang="en-US" dirty="0"/>
              <a:t>that has been selectively harvested for timber can grow </a:t>
            </a:r>
            <a:r>
              <a:rPr lang="en-US" dirty="0" smtClean="0"/>
              <a:t>back rapidly </a:t>
            </a:r>
            <a:r>
              <a:rPr lang="en-US" dirty="0"/>
              <a:t>if only a few large trees have been removed.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larger amount of timber </a:t>
            </a:r>
            <a:r>
              <a:rPr lang="en-US" dirty="0" smtClean="0"/>
              <a:t>removal may </a:t>
            </a:r>
            <a:r>
              <a:rPr lang="en-US" dirty="0"/>
              <a:t>mean that the forest never fully recovers.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because fast-growing, </a:t>
            </a:r>
            <a:r>
              <a:rPr lang="en-US" dirty="0" smtClean="0"/>
              <a:t>light- loving </a:t>
            </a:r>
            <a:r>
              <a:rPr lang="en-US" dirty="0"/>
              <a:t>species, such as vines and creepers, block out the light for slow growers, </a:t>
            </a:r>
            <a:r>
              <a:rPr lang="en-US" dirty="0" smtClean="0"/>
              <a:t>causing the </a:t>
            </a:r>
            <a:r>
              <a:rPr lang="en-US" dirty="0"/>
              <a:t>forest to remain at a sub-climax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4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between exploitation, sustainable development and conservation in KBAs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Land use in tropical areas is </a:t>
            </a:r>
            <a:r>
              <a:rPr lang="en-US" dirty="0" smtClean="0"/>
              <a:t>a</a:t>
            </a:r>
            <a:r>
              <a:rPr lang="en-US" dirty="0"/>
              <a:t> </a:t>
            </a:r>
            <a:r>
              <a:rPr lang="en-US" dirty="0" smtClean="0"/>
              <a:t>contentious </a:t>
            </a:r>
            <a:r>
              <a:rPr lang="en-US" dirty="0"/>
              <a:t>issue. </a:t>
            </a:r>
            <a:endParaRPr lang="en-US" dirty="0" smtClean="0"/>
          </a:p>
          <a:p>
            <a:r>
              <a:rPr lang="en-US" dirty="0" smtClean="0"/>
              <a:t>The widespread</a:t>
            </a:r>
            <a:r>
              <a:rPr lang="en-US" dirty="0"/>
              <a:t> </a:t>
            </a:r>
            <a:r>
              <a:rPr lang="en-US" dirty="0" smtClean="0"/>
              <a:t>clearance </a:t>
            </a:r>
            <a:r>
              <a:rPr lang="en-US" dirty="0"/>
              <a:t>of natural ecosystems </a:t>
            </a:r>
            <a:r>
              <a:rPr lang="en-US" dirty="0" smtClean="0"/>
              <a:t>so</a:t>
            </a:r>
            <a:r>
              <a:rPr lang="en-US" dirty="0"/>
              <a:t> </a:t>
            </a:r>
            <a:r>
              <a:rPr lang="en-US" dirty="0" smtClean="0"/>
              <a:t>that </a:t>
            </a:r>
            <a:r>
              <a:rPr lang="en-US" dirty="0"/>
              <a:t>land can be made available </a:t>
            </a:r>
            <a:r>
              <a:rPr lang="en-US" dirty="0" smtClean="0"/>
              <a:t>for</a:t>
            </a:r>
            <a:r>
              <a:rPr lang="en-US" dirty="0"/>
              <a:t> </a:t>
            </a:r>
            <a:r>
              <a:rPr lang="en-US" dirty="0" smtClean="0"/>
              <a:t>plantations </a:t>
            </a:r>
            <a:r>
              <a:rPr lang="en-US" dirty="0"/>
              <a:t>leads to biodiversity </a:t>
            </a:r>
            <a:r>
              <a:rPr lang="en-US" dirty="0" smtClean="0"/>
              <a:t>loss.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the </a:t>
            </a:r>
            <a:r>
              <a:rPr lang="en-US" dirty="0" smtClean="0"/>
              <a:t>replacement plantations do</a:t>
            </a:r>
            <a:r>
              <a:rPr lang="en-US" dirty="0"/>
              <a:t> </a:t>
            </a:r>
            <a:r>
              <a:rPr lang="en-US" dirty="0" smtClean="0"/>
              <a:t>provide </a:t>
            </a:r>
            <a:r>
              <a:rPr lang="en-US" dirty="0"/>
              <a:t>valuable financial </a:t>
            </a:r>
            <a:r>
              <a:rPr lang="en-US" dirty="0" smtClean="0"/>
              <a:t>income,</a:t>
            </a:r>
            <a:r>
              <a:rPr lang="en-US" dirty="0"/>
              <a:t> </a:t>
            </a:r>
            <a:r>
              <a:rPr lang="en-US" dirty="0" smtClean="0"/>
              <a:t>which </a:t>
            </a:r>
            <a:r>
              <a:rPr lang="en-US" dirty="0"/>
              <a:t>is something that </a:t>
            </a:r>
            <a:r>
              <a:rPr lang="en-US" dirty="0" smtClean="0"/>
              <a:t>natural</a:t>
            </a:r>
            <a:r>
              <a:rPr lang="en-US" dirty="0"/>
              <a:t> </a:t>
            </a:r>
            <a:r>
              <a:rPr lang="en-US" dirty="0" smtClean="0"/>
              <a:t>ecosystems </a:t>
            </a:r>
            <a:r>
              <a:rPr lang="en-US" dirty="0"/>
              <a:t>on their own may not </a:t>
            </a:r>
            <a:r>
              <a:rPr lang="en-US" dirty="0" smtClean="0"/>
              <a:t>do.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Diversification </a:t>
            </a:r>
            <a:r>
              <a:rPr lang="en-US" dirty="0"/>
              <a:t>of the local </a:t>
            </a:r>
            <a:r>
              <a:rPr lang="en-US" dirty="0" smtClean="0"/>
              <a:t>economy</a:t>
            </a:r>
            <a:r>
              <a:rPr lang="en-US" dirty="0"/>
              <a:t> </a:t>
            </a:r>
            <a:r>
              <a:rPr lang="en-US" dirty="0" smtClean="0"/>
              <a:t>into </a:t>
            </a:r>
            <a:r>
              <a:rPr lang="en-US" dirty="0"/>
              <a:t>areas such as ecotourism </a:t>
            </a:r>
            <a:r>
              <a:rPr lang="en-US" dirty="0" smtClean="0"/>
              <a:t>can</a:t>
            </a:r>
            <a:r>
              <a:rPr lang="en-US" dirty="0"/>
              <a:t> </a:t>
            </a:r>
            <a:r>
              <a:rPr lang="en-US" dirty="0" smtClean="0"/>
              <a:t>provide </a:t>
            </a:r>
            <a:r>
              <a:rPr lang="en-US" dirty="0"/>
              <a:t>alternative sources of income and take pressure off local habitats, </a:t>
            </a:r>
            <a:r>
              <a:rPr lang="en-US" dirty="0" smtClean="0"/>
              <a:t>as can the</a:t>
            </a:r>
            <a:r>
              <a:rPr lang="en-US" dirty="0"/>
              <a:t> </a:t>
            </a:r>
            <a:r>
              <a:rPr lang="en-US" dirty="0" smtClean="0"/>
              <a:t>development </a:t>
            </a:r>
            <a:r>
              <a:rPr lang="en-US" dirty="0"/>
              <a:t>of conservation areas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75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between exploitation, sustainable development and conservation in KBAs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486400" cy="5095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88957"/>
            <a:ext cx="5195888" cy="392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5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between exploitation, sustainable development and conservation in KBAs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413" y="1690688"/>
            <a:ext cx="7710352" cy="25209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/>
          <a:stretch/>
        </p:blipFill>
        <p:spPr>
          <a:xfrm>
            <a:off x="2044701" y="4071937"/>
            <a:ext cx="7726543" cy="21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6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indigenous approaches to</a:t>
            </a:r>
            <a:r>
              <a:rPr lang="en-US" dirty="0"/>
              <a:t> </a:t>
            </a:r>
            <a:r>
              <a:rPr lang="en-US" dirty="0" smtClean="0"/>
              <a:t>land </a:t>
            </a:r>
            <a:r>
              <a:rPr lang="en-US" dirty="0"/>
              <a:t>management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174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indigenous approaches to land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Indigenous peoples are distinct social and cultural groups that share collective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ancestral ties to the lands and natural resources where they live. </a:t>
            </a:r>
            <a:endParaRPr lang="en-US" dirty="0" smtClean="0"/>
          </a:p>
          <a:p>
            <a:r>
              <a:rPr lang="en-US" dirty="0" smtClean="0"/>
              <a:t>Traditional indigenous</a:t>
            </a:r>
            <a:r>
              <a:rPr lang="en-US" dirty="0"/>
              <a:t> </a:t>
            </a:r>
            <a:r>
              <a:rPr lang="en-US" dirty="0" smtClean="0"/>
              <a:t>approaches </a:t>
            </a:r>
            <a:r>
              <a:rPr lang="en-US" dirty="0"/>
              <a:t>to land </a:t>
            </a:r>
            <a:r>
              <a:rPr lang="en-US" dirty="0" smtClean="0"/>
              <a:t>management </a:t>
            </a:r>
            <a:r>
              <a:rPr lang="en-US" dirty="0"/>
              <a:t>can be seen as more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sustainable.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the Indigenous peoples are facing challenges including population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growth, economic development, climate change and a lack of governmental </a:t>
            </a:r>
            <a:r>
              <a:rPr lang="en-US" dirty="0" smtClean="0"/>
              <a:t>support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protection.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Threats </a:t>
            </a:r>
            <a:r>
              <a:rPr lang="en-US" dirty="0"/>
              <a:t>to the notions of the sustainability in traditional indigenous approaches </a:t>
            </a:r>
            <a:r>
              <a:rPr lang="en-US" dirty="0" smtClean="0"/>
              <a:t>often</a:t>
            </a:r>
            <a:r>
              <a:rPr lang="en-US" dirty="0"/>
              <a:t> </a:t>
            </a:r>
            <a:r>
              <a:rPr lang="en-US" dirty="0" smtClean="0"/>
              <a:t>come </a:t>
            </a:r>
            <a:r>
              <a:rPr lang="en-US" dirty="0"/>
              <a:t>from outside the community.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as the society develops </a:t>
            </a:r>
            <a:r>
              <a:rPr lang="en-US" dirty="0" smtClean="0"/>
              <a:t>economically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hopes to follow </a:t>
            </a:r>
            <a:r>
              <a:rPr lang="en-US" dirty="0" smtClean="0"/>
              <a:t>the development </a:t>
            </a:r>
            <a:r>
              <a:rPr lang="en-US" dirty="0"/>
              <a:t>model of the rest of the world, threats may </a:t>
            </a:r>
            <a:r>
              <a:rPr lang="en-US" dirty="0" smtClean="0"/>
              <a:t>then</a:t>
            </a:r>
            <a:r>
              <a:rPr lang="en-US" dirty="0"/>
              <a:t> </a:t>
            </a:r>
            <a:r>
              <a:rPr lang="en-US" dirty="0" smtClean="0"/>
              <a:t>come </a:t>
            </a:r>
            <a:r>
              <a:rPr lang="en-US" dirty="0"/>
              <a:t>from within the community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157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98" y="129566"/>
            <a:ext cx="8047038" cy="263585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0" y="2765424"/>
            <a:ext cx="8047038" cy="404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07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</a:t>
            </a:r>
            <a:r>
              <a:rPr lang="en-US" dirty="0"/>
              <a:t>justice </a:t>
            </a:r>
            <a:r>
              <a:rPr lang="en-US" dirty="0" smtClean="0"/>
              <a:t>and conservation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754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justice and conservation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areas of the world that are expected to experience significant negative effects </a:t>
            </a:r>
            <a:r>
              <a:rPr lang="en-US" dirty="0" smtClean="0"/>
              <a:t>from</a:t>
            </a:r>
            <a:r>
              <a:rPr lang="en-US" dirty="0"/>
              <a:t> </a:t>
            </a:r>
            <a:r>
              <a:rPr lang="en-US" dirty="0" smtClean="0"/>
              <a:t>both </a:t>
            </a:r>
            <a:r>
              <a:rPr lang="en-US" dirty="0"/>
              <a:t>the loss of biodiversity and ecosystem functions are likely to be those with </a:t>
            </a:r>
            <a:r>
              <a:rPr lang="en-US" dirty="0" smtClean="0"/>
              <a:t>large</a:t>
            </a:r>
            <a:r>
              <a:rPr lang="en-US" dirty="0"/>
              <a:t> </a:t>
            </a:r>
            <a:r>
              <a:rPr lang="en-US" dirty="0" smtClean="0"/>
              <a:t>concentrations </a:t>
            </a:r>
            <a:r>
              <a:rPr lang="en-US" dirty="0"/>
              <a:t>of </a:t>
            </a:r>
            <a:endParaRPr lang="en-US" dirty="0" smtClean="0"/>
          </a:p>
          <a:p>
            <a:r>
              <a:rPr lang="en-US" dirty="0" smtClean="0"/>
              <a:t>Indigenous </a:t>
            </a:r>
            <a:r>
              <a:rPr lang="en-US" dirty="0"/>
              <a:t>people, such as </a:t>
            </a:r>
            <a:r>
              <a:rPr lang="en-US" dirty="0" smtClean="0"/>
              <a:t>rainforests</a:t>
            </a:r>
          </a:p>
          <a:p>
            <a:r>
              <a:rPr lang="en-US" dirty="0" smtClean="0"/>
              <a:t>These </a:t>
            </a:r>
            <a:r>
              <a:rPr lang="en-US" dirty="0"/>
              <a:t>communities may have a low income and no access to legal </a:t>
            </a:r>
            <a:r>
              <a:rPr lang="en-US" dirty="0" smtClean="0"/>
              <a:t>support</a:t>
            </a:r>
            <a:r>
              <a:rPr lang="en-US" dirty="0"/>
              <a:t> </a:t>
            </a:r>
            <a:r>
              <a:rPr lang="en-US" dirty="0" smtClean="0"/>
              <a:t>(see </a:t>
            </a:r>
            <a:r>
              <a:rPr lang="en-US" dirty="0"/>
              <a:t>Example – </a:t>
            </a:r>
            <a:r>
              <a:rPr lang="en-US" dirty="0" err="1"/>
              <a:t>Maasai</a:t>
            </a:r>
            <a:r>
              <a:rPr lang="en-US" dirty="0"/>
              <a:t> in Serengeti)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930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justice and conservation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307" y="1839913"/>
            <a:ext cx="4954493" cy="4351338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457325"/>
            <a:ext cx="6161182" cy="191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74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extinctions have crossed </a:t>
            </a:r>
            <a:r>
              <a:rPr lang="en-US" dirty="0" smtClean="0"/>
              <a:t>a</a:t>
            </a:r>
            <a:r>
              <a:rPr lang="en-US" dirty="0"/>
              <a:t> </a:t>
            </a:r>
            <a:r>
              <a:rPr lang="en-US" dirty="0" smtClean="0"/>
              <a:t>critical </a:t>
            </a:r>
            <a:r>
              <a:rPr lang="en-US" dirty="0"/>
              <a:t>threshold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579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Species extinctions have crossed a critical threshold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planetary boundary ‘Loss of biosphere integrity’ indicates that species </a:t>
            </a:r>
            <a:r>
              <a:rPr lang="en-US" dirty="0" smtClean="0"/>
              <a:t>extinctions</a:t>
            </a:r>
            <a:r>
              <a:rPr lang="en-US" dirty="0"/>
              <a:t> </a:t>
            </a:r>
            <a:r>
              <a:rPr lang="en-US" dirty="0" smtClean="0"/>
              <a:t>have </a:t>
            </a:r>
            <a:r>
              <a:rPr lang="en-US" dirty="0"/>
              <a:t>already crossed a critical threshold </a:t>
            </a:r>
            <a:endParaRPr lang="en-US" dirty="0" smtClean="0"/>
          </a:p>
          <a:p>
            <a:r>
              <a:rPr lang="en-US" dirty="0"/>
              <a:t>There have been a </a:t>
            </a:r>
            <a:r>
              <a:rPr lang="en-US" dirty="0" smtClean="0"/>
              <a:t>number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natural periods of extinction and loss of diversity. </a:t>
            </a:r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/>
              <a:t>recently, humans </a:t>
            </a:r>
            <a:r>
              <a:rPr lang="en-US" dirty="0" smtClean="0"/>
              <a:t>have</a:t>
            </a:r>
            <a:r>
              <a:rPr lang="en-US" dirty="0"/>
              <a:t> </a:t>
            </a:r>
            <a:r>
              <a:rPr lang="en-US" dirty="0" smtClean="0"/>
              <a:t>played </a:t>
            </a:r>
            <a:r>
              <a:rPr lang="en-US" dirty="0"/>
              <a:t>an increasing role in diversity loss, especially in biodiverse ecosystems such </a:t>
            </a:r>
            <a:r>
              <a:rPr lang="en-US" dirty="0" smtClean="0"/>
              <a:t>as</a:t>
            </a:r>
            <a:r>
              <a:rPr lang="en-US" dirty="0"/>
              <a:t> </a:t>
            </a:r>
            <a:r>
              <a:rPr lang="en-US" dirty="0" smtClean="0"/>
              <a:t>rainforest </a:t>
            </a:r>
            <a:r>
              <a:rPr lang="en-US" dirty="0"/>
              <a:t>and coral reef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14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Species extinctions have crossed a critical threshold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background (natural) level of extinction known from the fossil record is </a:t>
            </a:r>
            <a:r>
              <a:rPr lang="en-US" dirty="0" smtClean="0"/>
              <a:t>between</a:t>
            </a:r>
            <a:r>
              <a:rPr lang="en-US" dirty="0"/>
              <a:t> </a:t>
            </a:r>
            <a:r>
              <a:rPr lang="en-US" dirty="0" smtClean="0"/>
              <a:t>10 </a:t>
            </a:r>
            <a:r>
              <a:rPr lang="en-US" dirty="0"/>
              <a:t>and 100 species per year. Human activities have resulted in an increase in this rate.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the total number of classified species is a small fraction of the estimated total </a:t>
            </a:r>
            <a:r>
              <a:rPr lang="en-US" dirty="0" smtClean="0"/>
              <a:t>of species</a:t>
            </a:r>
            <a:r>
              <a:rPr lang="en-US" dirty="0"/>
              <a:t>, estimates of extinction rates are also varied. </a:t>
            </a:r>
            <a:endParaRPr lang="en-US" dirty="0" smtClean="0"/>
          </a:p>
          <a:p>
            <a:r>
              <a:rPr lang="en-US" dirty="0" smtClean="0"/>
              <a:t>Estimates </a:t>
            </a:r>
            <a:r>
              <a:rPr lang="en-US" dirty="0"/>
              <a:t>from tropical </a:t>
            </a:r>
            <a:r>
              <a:rPr lang="en-US" dirty="0" smtClean="0"/>
              <a:t>rainforest</a:t>
            </a:r>
            <a:r>
              <a:rPr lang="en-US" dirty="0"/>
              <a:t> </a:t>
            </a:r>
            <a:r>
              <a:rPr lang="en-US" dirty="0" smtClean="0"/>
              <a:t>suggest </a:t>
            </a:r>
            <a:r>
              <a:rPr lang="en-US" dirty="0"/>
              <a:t>the Earth is losing 27,000 species per year from those habitats alone. </a:t>
            </a:r>
            <a:endParaRPr lang="en-US" dirty="0" smtClean="0"/>
          </a:p>
          <a:p>
            <a:r>
              <a:rPr lang="en-US" dirty="0" smtClean="0"/>
              <a:t>The rate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extinction differs for different groups of organisms but examining the figures for </a:t>
            </a:r>
            <a:r>
              <a:rPr lang="en-US" dirty="0" smtClean="0"/>
              <a:t>one</a:t>
            </a:r>
            <a:r>
              <a:rPr lang="en-US" dirty="0"/>
              <a:t> </a:t>
            </a:r>
            <a:r>
              <a:rPr lang="en-US" dirty="0" smtClean="0"/>
              <a:t>group </a:t>
            </a:r>
            <a:r>
              <a:rPr lang="en-US" dirty="0"/>
              <a:t>(mammals) gives an indication of the extent of the problem.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0265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Species extinctions have crossed a critical threshold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Mammal </a:t>
            </a:r>
            <a:r>
              <a:rPr lang="en-US" dirty="0"/>
              <a:t>species </a:t>
            </a:r>
            <a:r>
              <a:rPr lang="en-US" dirty="0" smtClean="0"/>
              <a:t>have</a:t>
            </a:r>
            <a:r>
              <a:rPr lang="en-US" dirty="0"/>
              <a:t> </a:t>
            </a:r>
            <a:r>
              <a:rPr lang="en-US" dirty="0" smtClean="0"/>
              <a:t>an </a:t>
            </a:r>
            <a:r>
              <a:rPr lang="en-US" dirty="0"/>
              <a:t>average species lifespan, from origin to extinction, of about 1 million years. </a:t>
            </a:r>
            <a:endParaRPr lang="en-US" dirty="0" smtClean="0"/>
          </a:p>
          <a:p>
            <a:r>
              <a:rPr lang="en-US" dirty="0" smtClean="0"/>
              <a:t>There</a:t>
            </a:r>
            <a:r>
              <a:rPr lang="en-US" dirty="0"/>
              <a:t> </a:t>
            </a:r>
            <a:r>
              <a:rPr lang="en-US" dirty="0" smtClean="0"/>
              <a:t>are </a:t>
            </a:r>
            <a:r>
              <a:rPr lang="en-US" dirty="0"/>
              <a:t>about 5000 known mammalian species alive at present.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background </a:t>
            </a:r>
            <a:r>
              <a:rPr lang="en-US" dirty="0" smtClean="0"/>
              <a:t>extinction</a:t>
            </a:r>
            <a:r>
              <a:rPr lang="en-US" dirty="0"/>
              <a:t> </a:t>
            </a:r>
            <a:r>
              <a:rPr lang="en-US" dirty="0" smtClean="0"/>
              <a:t>rate </a:t>
            </a:r>
            <a:r>
              <a:rPr lang="en-US" dirty="0"/>
              <a:t>for this group should be approximately one species lost every 200 years. </a:t>
            </a:r>
            <a:endParaRPr lang="en-US" dirty="0" smtClean="0"/>
          </a:p>
          <a:p>
            <a:r>
              <a:rPr lang="en-US" dirty="0" smtClean="0"/>
              <a:t>Yet the</a:t>
            </a:r>
            <a:r>
              <a:rPr lang="en-US" dirty="0"/>
              <a:t> </a:t>
            </a:r>
            <a:r>
              <a:rPr lang="en-US" dirty="0" smtClean="0"/>
              <a:t>past </a:t>
            </a:r>
            <a:r>
              <a:rPr lang="en-US" dirty="0"/>
              <a:t>400 years have seen 89 mammalian extinctions, almost 45 times the predicted </a:t>
            </a:r>
            <a:r>
              <a:rPr lang="en-US" dirty="0" smtClean="0"/>
              <a:t>rate.</a:t>
            </a:r>
            <a:endParaRPr lang="en-US" dirty="0"/>
          </a:p>
          <a:p>
            <a:r>
              <a:rPr lang="en-US" dirty="0" smtClean="0"/>
              <a:t>Another </a:t>
            </a:r>
            <a:r>
              <a:rPr lang="en-US" dirty="0"/>
              <a:t>169 mammal species are listed as critically endangered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089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1084</Words>
  <Application>Microsoft Macintosh PowerPoint</Application>
  <PresentationFormat>Widescreen</PresentationFormat>
  <Paragraphs>82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Calibri Light</vt:lpstr>
      <vt:lpstr>Arial</vt:lpstr>
      <vt:lpstr>Office Theme</vt:lpstr>
      <vt:lpstr>Key Biodiversity Areas, KBAs</vt:lpstr>
      <vt:lpstr>Biodiversity Hotspots and KBAs</vt:lpstr>
      <vt:lpstr>KBAs</vt:lpstr>
      <vt:lpstr>Biodiversity Hotspots</vt:lpstr>
      <vt:lpstr>Key Biodiversity Areas, KBAs</vt:lpstr>
      <vt:lpstr>Key Biodiversity Areas, KBAs</vt:lpstr>
      <vt:lpstr>Conflict between exploitation, sustainable development and conservation in KBAs</vt:lpstr>
      <vt:lpstr>Conflict between exploitation, sustainable development and conservation in KBAs</vt:lpstr>
      <vt:lpstr>Conflict between exploitation, sustainable development and conservation in KBAs</vt:lpstr>
      <vt:lpstr>Conflict between exploitation, sustainable development and conservation in KBAs</vt:lpstr>
      <vt:lpstr>Conflict between exploitation, sustainable development and conservation in KBAs</vt:lpstr>
      <vt:lpstr>Conflict between exploitation, sustainable development and conservation in KBAs</vt:lpstr>
      <vt:lpstr>Conflict between exploitation, sustainable development and conservation in KBAs</vt:lpstr>
      <vt:lpstr>Traditional indigenous approaches to land management</vt:lpstr>
      <vt:lpstr>Traditional indigenous approaches to land management</vt:lpstr>
      <vt:lpstr>PowerPoint Presentation</vt:lpstr>
      <vt:lpstr>Environmental justice and conservation</vt:lpstr>
      <vt:lpstr>Environmental justice and conservation</vt:lpstr>
      <vt:lpstr>Environmental justice and conservation</vt:lpstr>
      <vt:lpstr>Species extinctions have crossed a critical threshold</vt:lpstr>
      <vt:lpstr>Species extinctions have crossed a critical threshold</vt:lpstr>
      <vt:lpstr>Species extinctions have crossed a critical threshold</vt:lpstr>
      <vt:lpstr>Species extinctions have crossed a critical threshold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Biodiversity Areas, KBAs</dc:title>
  <dc:creator>Peter MKH Jamal</dc:creator>
  <cp:lastModifiedBy>JAMAL, Peter</cp:lastModifiedBy>
  <cp:revision>6</cp:revision>
  <dcterms:created xsi:type="dcterms:W3CDTF">2024-10-05T11:37:33Z</dcterms:created>
  <dcterms:modified xsi:type="dcterms:W3CDTF">2024-11-05T14:13:57Z</dcterms:modified>
</cp:coreProperties>
</file>