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270" r:id="rId6"/>
    <p:sldId id="272" r:id="rId7"/>
    <p:sldId id="268" r:id="rId8"/>
    <p:sldId id="267" r:id="rId9"/>
    <p:sldId id="271" r:id="rId10"/>
    <p:sldId id="298" r:id="rId11"/>
    <p:sldId id="273" r:id="rId12"/>
    <p:sldId id="259" r:id="rId13"/>
    <p:sldId id="297" r:id="rId14"/>
    <p:sldId id="274" r:id="rId15"/>
    <p:sldId id="269" r:id="rId16"/>
    <p:sldId id="299" r:id="rId17"/>
    <p:sldId id="300" r:id="rId18"/>
    <p:sldId id="302" r:id="rId19"/>
    <p:sldId id="301" r:id="rId20"/>
    <p:sldId id="303" r:id="rId21"/>
    <p:sldId id="306" r:id="rId22"/>
    <p:sldId id="308" r:id="rId23"/>
    <p:sldId id="309" r:id="rId24"/>
    <p:sldId id="305" r:id="rId25"/>
    <p:sldId id="310" r:id="rId26"/>
    <p:sldId id="307" r:id="rId27"/>
    <p:sldId id="311" r:id="rId28"/>
    <p:sldId id="313" r:id="rId29"/>
    <p:sldId id="31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2"/>
  </p:normalViewPr>
  <p:slideViewPr>
    <p:cSldViewPr snapToGrid="0">
      <p:cViewPr varScale="1">
        <p:scale>
          <a:sx n="96" d="100"/>
          <a:sy n="96" d="100"/>
        </p:scale>
        <p:origin x="10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Jamal" userId="5e370f25-c788-464d-a217-ea83e55bceee" providerId="ADAL" clId="{5BDC3495-B0D3-45D5-9A2D-4C24A0D14395}"/>
    <pc:docChg chg="custSel addSld modSld">
      <pc:chgData name="Peter Jamal" userId="5e370f25-c788-464d-a217-ea83e55bceee" providerId="ADAL" clId="{5BDC3495-B0D3-45D5-9A2D-4C24A0D14395}" dt="2023-11-01T12:40:11.131" v="225" actId="20577"/>
      <pc:docMkLst>
        <pc:docMk/>
      </pc:docMkLst>
      <pc:sldChg chg="modSp add">
        <pc:chgData name="Peter Jamal" userId="5e370f25-c788-464d-a217-ea83e55bceee" providerId="ADAL" clId="{5BDC3495-B0D3-45D5-9A2D-4C24A0D14395}" dt="2023-11-01T12:40:11.131" v="225" actId="20577"/>
        <pc:sldMkLst>
          <pc:docMk/>
          <pc:sldMk cId="3278025772" sldId="313"/>
        </pc:sldMkLst>
        <pc:spChg chg="mod">
          <ac:chgData name="Peter Jamal" userId="5e370f25-c788-464d-a217-ea83e55bceee" providerId="ADAL" clId="{5BDC3495-B0D3-45D5-9A2D-4C24A0D14395}" dt="2023-11-01T12:38:55.854" v="9" actId="20577"/>
          <ac:spMkLst>
            <pc:docMk/>
            <pc:sldMk cId="3278025772" sldId="313"/>
            <ac:spMk id="2" creationId="{7FDD540D-F955-4BA7-B96E-6CC723C37683}"/>
          </ac:spMkLst>
        </pc:spChg>
        <pc:spChg chg="mod">
          <ac:chgData name="Peter Jamal" userId="5e370f25-c788-464d-a217-ea83e55bceee" providerId="ADAL" clId="{5BDC3495-B0D3-45D5-9A2D-4C24A0D14395}" dt="2023-11-01T12:40:11.131" v="225" actId="20577"/>
          <ac:spMkLst>
            <pc:docMk/>
            <pc:sldMk cId="3278025772" sldId="313"/>
            <ac:spMk id="3" creationId="{A56A5723-4131-47BF-B9E9-4198C033887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5728E-A477-4CBA-84EA-B511D5AC0531}" type="datetimeFigureOut">
              <a:rPr lang="en-US" smtClean="0"/>
              <a:t>9/3/24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A2F77-A1E9-4E2E-B2FF-5C4BD8DA1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4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2F77-A1E9-4E2E-B2FF-5C4BD8DA11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16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2F77-A1E9-4E2E-B2FF-5C4BD8DA11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96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2F77-A1E9-4E2E-B2FF-5C4BD8DA11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35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A2F77-A1E9-4E2E-B2FF-5C4BD8DA11C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50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90041-7F79-46C3-9BEF-AAEFDD6AD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D3796-BB9F-4BB5-B707-7645F84B9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28A91-49AC-4830-965C-30C2C6DFD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3BFE4-F704-48D0-9EEF-607446B4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4365D-69EF-4876-B28D-03391CF26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9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0695-9A1C-4DEB-A365-BE1EE8BEB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E782-1B9F-4F38-BBDD-277AEE07E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DE8BD-347B-46A1-B3B4-45FBA96E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CADE5-BEF3-45F6-AF0D-E588D9C9B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5CC08-E7DC-4BEB-826E-1FDB8DF48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5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C5E1-C960-4054-828B-64E87EEB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7EE2D-D669-4DBC-837A-2A2ADB2CF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2C460-8E4D-429F-B4B5-1AF083611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5F23D-6E58-4116-820D-CE5A0EF1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A9DC0-035E-4A76-9BC2-5ABEDC40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33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87F6-BAC1-404B-B426-B1B74B12B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4689D-CAFB-4EB8-89AB-D37051C1D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306BE-A70B-468B-B340-7C3C83A6F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9B3EA-DAE1-4E7B-A0B0-1795FCCDE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4D0CC-7A09-4A19-B5B0-CE30E78CC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10E38-B94E-4BB2-961C-EC3A9F5F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2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F1AFB-4ABA-451F-A4A4-808E11734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53BAD-B9B8-4ACD-BACE-AA4273D52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2AE74-8642-4925-9C64-4CA3393C7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24698-0635-4E59-B979-698D55D354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321907-B06C-4A8D-92D8-F07D4A620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6ECBD1-7FB7-49B4-8A00-7AD9F70F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F22575-F4E3-4E73-9E4C-92F8D9447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48783C-BE75-4D5E-B18B-36F3B39B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4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892AE-B9A6-4C77-9E5B-5AD09C3D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3280E-3B73-4392-B60B-BBB1752E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075180-744C-43A9-87C8-331EEB4B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91FE4-9086-45A2-8A3D-C71491F39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2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2F0178-EB8D-4BAD-8905-CD47E7F9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6530C3-25F8-44EB-8337-61DE93CE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8B906-88D5-481D-8698-6F95CA6BD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0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AA280-01A4-4752-86EC-DEDCE9C0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07D39-27D5-4D3D-8CF6-9C96F94CF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214C1-DF50-405C-805F-5B1A146EC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7C4B0-3F99-481B-AFA6-E96E5C6B2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BC697-38E8-4041-BA0C-8E4F25407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A14EB-3CFA-4908-8A43-06E3AA9E0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6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5CE94-C93D-4E3E-BB35-6DFC6C01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1EF9A-6687-4B27-919C-4414C2F42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67378-CE47-41AF-8448-DCCE2D26A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ED328-4847-4ACB-8FE7-E5C6A6E8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E3216-1635-45AD-895C-DC667FC2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CD92D-1018-49AE-BF9E-6F023674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2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4F78E-08D9-4742-993F-E448A1242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2825A-D4E5-40A0-B951-9B99C47BF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94BEA-50AA-4495-9B98-B33D15E31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9A60B-7783-4043-9263-2AFADAAE8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EB6FB-BF68-47E5-AA8B-EE16D4E6D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3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427DC1-E128-4FC5-9CC1-494EB9A5A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988CD-470C-4165-82DE-26D2D06B2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7ED01-30FC-47A4-835F-F31615419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B95F2-7D31-41B1-A15E-79DD25648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FBEA7-A71F-4C56-927D-FF99F2E1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9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78B75E-2A78-433F-8CE9-033C781D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3686F-FD43-431D-A8ED-FDC395C4D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BA991-1AD4-4EA9-875D-266FD6BD58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A02DC-610F-4668-B9BA-692BE2D6E435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9DB3F-4FD7-481B-A203-BE34010EB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E533D-CEC5-4EBA-B97C-5FF071A47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57494-2A37-4198-AD1D-CF4C5E748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7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BEBE8D-7EF0-478F-BD51-A9B9C2D91203}"/>
              </a:ext>
            </a:extLst>
          </p:cNvPr>
          <p:cNvSpPr/>
          <p:nvPr/>
        </p:nvSpPr>
        <p:spPr>
          <a:xfrm>
            <a:off x="3307080" y="3744278"/>
            <a:ext cx="5577840" cy="3908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40F913-6E40-405E-BBEC-BD5996E0D7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S2 Models of Bonding and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DF8AA-D842-428D-B68C-74745E1F9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7080" y="3744278"/>
            <a:ext cx="5339080" cy="273780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S2.1	Ionic Model</a:t>
            </a:r>
          </a:p>
          <a:p>
            <a:pPr algn="l"/>
            <a:r>
              <a:rPr lang="en-US" dirty="0"/>
              <a:t>S2.2	Covalent Model</a:t>
            </a:r>
          </a:p>
          <a:p>
            <a:pPr algn="l"/>
            <a:r>
              <a:rPr lang="en-US" dirty="0"/>
              <a:t>S2.3	Metallic Model</a:t>
            </a:r>
          </a:p>
          <a:p>
            <a:pPr algn="l"/>
            <a:r>
              <a:rPr lang="en-US" dirty="0"/>
              <a:t>S2.4	From Models to Materials</a:t>
            </a:r>
          </a:p>
        </p:txBody>
      </p:sp>
    </p:spTree>
    <p:extLst>
      <p:ext uri="{BB962C8B-B14F-4D97-AF65-F5344CB8AC3E}">
        <p14:creationId xmlns:p14="http://schemas.microsoft.com/office/powerpoint/2010/main" val="172202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E8F-5F57-4540-BAB2-45CD63CB0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S2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642E28-7E99-42A3-948D-550F39DF73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019470"/>
              </p:ext>
            </p:extLst>
          </p:nvPr>
        </p:nvGraphicFramePr>
        <p:xfrm>
          <a:off x="345440" y="1402080"/>
          <a:ext cx="11612880" cy="50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3516545037"/>
                    </a:ext>
                  </a:extLst>
                </a:gridCol>
                <a:gridCol w="2547620">
                  <a:extLst>
                    <a:ext uri="{9D8B030D-6E8A-4147-A177-3AD203B41FA5}">
                      <a16:colId xmlns:a16="http://schemas.microsoft.com/office/drawing/2014/main" val="825074319"/>
                    </a:ext>
                  </a:extLst>
                </a:gridCol>
                <a:gridCol w="2547620">
                  <a:extLst>
                    <a:ext uri="{9D8B030D-6E8A-4147-A177-3AD203B41FA5}">
                      <a16:colId xmlns:a16="http://schemas.microsoft.com/office/drawing/2014/main" val="3332028893"/>
                    </a:ext>
                  </a:extLst>
                </a:gridCol>
                <a:gridCol w="2547620">
                  <a:extLst>
                    <a:ext uri="{9D8B030D-6E8A-4147-A177-3AD203B41FA5}">
                      <a16:colId xmlns:a16="http://schemas.microsoft.com/office/drawing/2014/main" val="248747352"/>
                    </a:ext>
                  </a:extLst>
                </a:gridCol>
                <a:gridCol w="2547620">
                  <a:extLst>
                    <a:ext uri="{9D8B030D-6E8A-4147-A177-3AD203B41FA5}">
                      <a16:colId xmlns:a16="http://schemas.microsoft.com/office/drawing/2014/main" val="2342411715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Type of Bonding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Ionic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Covalent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Metallic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Intermolecular forces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96418"/>
                  </a:ext>
                </a:extLst>
              </a:tr>
              <a:tr h="650240">
                <a:tc>
                  <a:txBody>
                    <a:bodyPr/>
                    <a:lstStyle/>
                    <a:p>
                      <a:r>
                        <a:rPr lang="en-US" dirty="0"/>
                        <a:t>Type of attraction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u="sng" dirty="0"/>
                        <a:t>Electrostatic</a:t>
                      </a:r>
                      <a:r>
                        <a:rPr lang="en-US" u="sng" dirty="0"/>
                        <a:t> </a:t>
                      </a:r>
                      <a:r>
                        <a:rPr lang="en-US" u="none" dirty="0"/>
                        <a:t>attractions</a:t>
                      </a:r>
                      <a:endParaRPr lang="en-GB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7034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dirty="0"/>
                        <a:t>Species involved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Cations and anions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Non-metal atoms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Positively charged metal ions and sea of electrons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Molecules with varied polar properties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363655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dirty="0"/>
                        <a:t>Formation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Electron transfer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Electron sharing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Electron freely moving in metals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H-bond</a:t>
                      </a:r>
                    </a:p>
                    <a:p>
                      <a:r>
                        <a:rPr lang="en-US" dirty="0"/>
                        <a:t>Van der Waals</a:t>
                      </a:r>
                    </a:p>
                    <a:p>
                      <a:r>
                        <a:rPr lang="en-US" dirty="0"/>
                        <a:t>Bridges (polymers)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6680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Definition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Electrostatic attractions between oppositely charged ions (cations and anions)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Electrostatic attractions between positive nuclei and shared electrons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Electrostatic attractions between positively charged metal ions and the sea of electrons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H-bond: Between FON</a:t>
                      </a:r>
                    </a:p>
                    <a:p>
                      <a:r>
                        <a:rPr lang="en-US" dirty="0"/>
                        <a:t>VDW: London, dipole-induced-dipole, dipole-dipole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986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Materials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Lattice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Giant lattice, polymers, allotropes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Metals and alloys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Polymers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4980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29B3DEA-0D22-4AE7-8B6C-B20ACD49E7F9}"/>
              </a:ext>
            </a:extLst>
          </p:cNvPr>
          <p:cNvSpPr/>
          <p:nvPr/>
        </p:nvSpPr>
        <p:spPr>
          <a:xfrm>
            <a:off x="5628640" y="2092960"/>
            <a:ext cx="2458720" cy="335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2AA6E-10CF-448D-807C-BEC87E9FF6B5}"/>
              </a:ext>
            </a:extLst>
          </p:cNvPr>
          <p:cNvSpPr/>
          <p:nvPr/>
        </p:nvSpPr>
        <p:spPr>
          <a:xfrm>
            <a:off x="1808480" y="2747963"/>
            <a:ext cx="2458720" cy="335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363BA8-9CD7-4334-8FFE-DA4E63B3A73C}"/>
              </a:ext>
            </a:extLst>
          </p:cNvPr>
          <p:cNvSpPr/>
          <p:nvPr/>
        </p:nvSpPr>
        <p:spPr>
          <a:xfrm>
            <a:off x="4399280" y="2784475"/>
            <a:ext cx="2387600" cy="335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DFE29C-A52B-40EF-806D-9B44E8A677C5}"/>
              </a:ext>
            </a:extLst>
          </p:cNvPr>
          <p:cNvSpPr/>
          <p:nvPr/>
        </p:nvSpPr>
        <p:spPr>
          <a:xfrm>
            <a:off x="6918960" y="2768918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C031E-FA20-4D7C-B94F-5329A0A1E30D}"/>
              </a:ext>
            </a:extLst>
          </p:cNvPr>
          <p:cNvSpPr/>
          <p:nvPr/>
        </p:nvSpPr>
        <p:spPr>
          <a:xfrm>
            <a:off x="9438640" y="2747963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3F122-173D-408D-B0CA-C05795152BF5}"/>
              </a:ext>
            </a:extLst>
          </p:cNvPr>
          <p:cNvSpPr/>
          <p:nvPr/>
        </p:nvSpPr>
        <p:spPr>
          <a:xfrm>
            <a:off x="1808480" y="3416142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8253DE-3C12-4357-A395-2A1D9FDD6122}"/>
              </a:ext>
            </a:extLst>
          </p:cNvPr>
          <p:cNvSpPr/>
          <p:nvPr/>
        </p:nvSpPr>
        <p:spPr>
          <a:xfrm>
            <a:off x="4399280" y="3362960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323A76-021F-4872-BF69-F9A7F3A3A798}"/>
              </a:ext>
            </a:extLst>
          </p:cNvPr>
          <p:cNvSpPr/>
          <p:nvPr/>
        </p:nvSpPr>
        <p:spPr>
          <a:xfrm>
            <a:off x="6883400" y="3372803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6FBF4E-0CAA-4ED0-A643-5135F88EB497}"/>
              </a:ext>
            </a:extLst>
          </p:cNvPr>
          <p:cNvSpPr/>
          <p:nvPr/>
        </p:nvSpPr>
        <p:spPr>
          <a:xfrm>
            <a:off x="9441180" y="3372802"/>
            <a:ext cx="2387600" cy="813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398B16-85C8-4A2C-B07A-7B4C8381B367}"/>
              </a:ext>
            </a:extLst>
          </p:cNvPr>
          <p:cNvSpPr/>
          <p:nvPr/>
        </p:nvSpPr>
        <p:spPr>
          <a:xfrm>
            <a:off x="1808480" y="4303870"/>
            <a:ext cx="2387600" cy="1296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2DCD84-B370-4438-AA58-8A6137C07A73}"/>
              </a:ext>
            </a:extLst>
          </p:cNvPr>
          <p:cNvSpPr/>
          <p:nvPr/>
        </p:nvSpPr>
        <p:spPr>
          <a:xfrm>
            <a:off x="4399280" y="4342606"/>
            <a:ext cx="2387600" cy="1296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C1F43F-955D-4157-8692-10E9CA834C5C}"/>
              </a:ext>
            </a:extLst>
          </p:cNvPr>
          <p:cNvSpPr/>
          <p:nvPr/>
        </p:nvSpPr>
        <p:spPr>
          <a:xfrm>
            <a:off x="6883400" y="4342605"/>
            <a:ext cx="2387600" cy="1296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A9513-24C5-4A9A-BA0B-1281178D6CF3}"/>
              </a:ext>
            </a:extLst>
          </p:cNvPr>
          <p:cNvSpPr/>
          <p:nvPr/>
        </p:nvSpPr>
        <p:spPr>
          <a:xfrm>
            <a:off x="9481822" y="4342605"/>
            <a:ext cx="2387600" cy="1296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A16698-0762-4EAB-B4C5-5810EAFBDE8C}"/>
              </a:ext>
            </a:extLst>
          </p:cNvPr>
          <p:cNvSpPr/>
          <p:nvPr/>
        </p:nvSpPr>
        <p:spPr>
          <a:xfrm>
            <a:off x="1814830" y="5783739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53E6A-7C18-4F55-819B-341B02A41459}"/>
              </a:ext>
            </a:extLst>
          </p:cNvPr>
          <p:cNvSpPr/>
          <p:nvPr/>
        </p:nvSpPr>
        <p:spPr>
          <a:xfrm>
            <a:off x="4399280" y="5793900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CA7786-6F38-4333-A399-142F5BB5E43C}"/>
              </a:ext>
            </a:extLst>
          </p:cNvPr>
          <p:cNvSpPr/>
          <p:nvPr/>
        </p:nvSpPr>
        <p:spPr>
          <a:xfrm>
            <a:off x="6918960" y="5738179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7DE292-56C7-4CC6-91E3-8E16905A5AAC}"/>
              </a:ext>
            </a:extLst>
          </p:cNvPr>
          <p:cNvSpPr/>
          <p:nvPr/>
        </p:nvSpPr>
        <p:spPr>
          <a:xfrm>
            <a:off x="9481822" y="5793900"/>
            <a:ext cx="2387600" cy="51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402745-190B-40FB-93F1-FA2710F6ABAD}"/>
              </a:ext>
            </a:extLst>
          </p:cNvPr>
          <p:cNvSpPr/>
          <p:nvPr/>
        </p:nvSpPr>
        <p:spPr>
          <a:xfrm>
            <a:off x="1814830" y="1432560"/>
            <a:ext cx="2452370" cy="42367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FF0000"/>
                </a:solidFill>
              </a:rPr>
              <a:t>S2.1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46861F-F804-4D8F-B83C-701D20EC4C8D}"/>
              </a:ext>
            </a:extLst>
          </p:cNvPr>
          <p:cNvSpPr/>
          <p:nvPr/>
        </p:nvSpPr>
        <p:spPr>
          <a:xfrm>
            <a:off x="4354195" y="1432881"/>
            <a:ext cx="2452370" cy="42367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FF0000"/>
                </a:solidFill>
              </a:rPr>
              <a:t>S2.2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533981-BDAC-4E2D-B577-D08413B4E16F}"/>
              </a:ext>
            </a:extLst>
          </p:cNvPr>
          <p:cNvSpPr/>
          <p:nvPr/>
        </p:nvSpPr>
        <p:spPr>
          <a:xfrm>
            <a:off x="6901815" y="1431451"/>
            <a:ext cx="2452370" cy="42367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FF0000"/>
                </a:solidFill>
              </a:rPr>
              <a:t>S2.3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3434B8-C095-472A-9B37-BFA2C487D467}"/>
              </a:ext>
            </a:extLst>
          </p:cNvPr>
          <p:cNvSpPr/>
          <p:nvPr/>
        </p:nvSpPr>
        <p:spPr>
          <a:xfrm>
            <a:off x="9453245" y="1431451"/>
            <a:ext cx="2452370" cy="42367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FF0000"/>
                </a:solidFill>
              </a:rPr>
              <a:t>S2.2 and S2.4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32B87F-1123-4AEB-8CB2-6998B21D55D7}"/>
              </a:ext>
            </a:extLst>
          </p:cNvPr>
          <p:cNvSpPr/>
          <p:nvPr/>
        </p:nvSpPr>
        <p:spPr>
          <a:xfrm>
            <a:off x="365760" y="5739605"/>
            <a:ext cx="11560175" cy="7018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S2.4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03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095E2-A93C-44A6-A116-CB9E412F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of Interactions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71EC8-AFB5-43B9-BC67-D74B21959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Atoms of element either gain or losses electron so that the valence shell contains only 8 electrons (octet rule)</a:t>
            </a:r>
          </a:p>
          <a:p>
            <a:r>
              <a:rPr lang="en-US" dirty="0"/>
              <a:t>Atoms do so by loosing, gaining (ionic) or sharing electrons (covalent bond)</a:t>
            </a:r>
            <a:endParaRPr lang="en-GB" dirty="0"/>
          </a:p>
        </p:txBody>
      </p:sp>
      <p:pic>
        <p:nvPicPr>
          <p:cNvPr id="4" name="Picture 4" descr="Periodic table | Definition, Elements, Groups, Charges, Trends, &amp; Facts |  Britannica">
            <a:extLst>
              <a:ext uri="{FF2B5EF4-FFF2-40B4-BE49-F238E27FC236}">
                <a16:creationId xmlns:a16="http://schemas.microsoft.com/office/drawing/2014/main" id="{DF43E70C-8946-4A44-BF81-C90BB447E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341" y="3429000"/>
            <a:ext cx="4693059" cy="328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95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C5C3-E7DE-4B62-8E1E-09989CB6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S2.1 The Ionic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EBA4A-444B-43D2-930C-FC03A7EC1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13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D4FC-CC46-43D4-8064-6592FF74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S2.1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19B0B-C29A-4681-81EA-FE642411E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 the charge of an ion from the electron configuration of the atom.</a:t>
            </a:r>
          </a:p>
          <a:p>
            <a:r>
              <a:rPr lang="en-US" dirty="0"/>
              <a:t>Deduce the formula and name of an ionic compound from its component ions, including polyatomic ions. </a:t>
            </a:r>
          </a:p>
          <a:p>
            <a:r>
              <a:rPr lang="en-US" dirty="0"/>
              <a:t>Interconvert names and formulas of binary ionic compounds.</a:t>
            </a:r>
          </a:p>
          <a:p>
            <a:r>
              <a:rPr lang="en-US" dirty="0"/>
              <a:t>Explain the physical properties of ionic compounds to include volatility, electrical conductivity and solubility.</a:t>
            </a:r>
          </a:p>
          <a:p>
            <a:r>
              <a:rPr lang="en-US" dirty="0"/>
              <a:t>Outline the lattice enthalpy as a measure of the strength of the ionic bond in different compounds, influenced by ion radius and charge.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38BA8-15A3-47A4-AC6E-5BEBF1BB8E59}"/>
              </a:ext>
            </a:extLst>
          </p:cNvPr>
          <p:cNvSpPr/>
          <p:nvPr/>
        </p:nvSpPr>
        <p:spPr>
          <a:xfrm>
            <a:off x="838200" y="1825625"/>
            <a:ext cx="10825480" cy="22586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74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8DE6-CC6D-4FCA-B601-C4245F5C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Formation of ionic bonds</a:t>
            </a:r>
            <a:endParaRPr lang="en-GB" dirty="0"/>
          </a:p>
        </p:txBody>
      </p:sp>
      <p:grpSp>
        <p:nvGrpSpPr>
          <p:cNvPr id="5" name="Group 32">
            <a:extLst>
              <a:ext uri="{FF2B5EF4-FFF2-40B4-BE49-F238E27FC236}">
                <a16:creationId xmlns:a16="http://schemas.microsoft.com/office/drawing/2014/main" id="{FBA6AC3B-971C-4566-B241-A6D1D15AF221}"/>
              </a:ext>
            </a:extLst>
          </p:cNvPr>
          <p:cNvGrpSpPr>
            <a:grpSpLocks/>
          </p:cNvGrpSpPr>
          <p:nvPr/>
        </p:nvGrpSpPr>
        <p:grpSpPr bwMode="auto">
          <a:xfrm>
            <a:off x="3652520" y="2837180"/>
            <a:ext cx="1143000" cy="1143000"/>
            <a:chOff x="576" y="1920"/>
            <a:chExt cx="720" cy="720"/>
          </a:xfrm>
        </p:grpSpPr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6B0416DB-C39E-4492-9D54-AC58C8C5B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920"/>
              <a:ext cx="720" cy="720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0" name="Text Box 34">
              <a:extLst>
                <a:ext uri="{FF2B5EF4-FFF2-40B4-BE49-F238E27FC236}">
                  <a16:creationId xmlns:a16="http://schemas.microsoft.com/office/drawing/2014/main" id="{8A267E3A-2DA6-4C50-A369-12F3435F9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064"/>
              <a:ext cx="6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/>
                <a:t> </a:t>
              </a:r>
              <a:r>
                <a:rPr lang="en-US" altLang="en-US" sz="1200"/>
                <a:t> </a:t>
              </a:r>
              <a:r>
                <a:rPr lang="en-US" altLang="en-US"/>
                <a:t>Na</a:t>
              </a:r>
            </a:p>
          </p:txBody>
        </p:sp>
      </p:grpSp>
      <p:grpSp>
        <p:nvGrpSpPr>
          <p:cNvPr id="6" name="Group 35">
            <a:extLst>
              <a:ext uri="{FF2B5EF4-FFF2-40B4-BE49-F238E27FC236}">
                <a16:creationId xmlns:a16="http://schemas.microsoft.com/office/drawing/2014/main" id="{FCC046EC-321B-4464-BF11-DC82DF6E9C46}"/>
              </a:ext>
            </a:extLst>
          </p:cNvPr>
          <p:cNvGrpSpPr>
            <a:grpSpLocks/>
          </p:cNvGrpSpPr>
          <p:nvPr/>
        </p:nvGrpSpPr>
        <p:grpSpPr bwMode="auto">
          <a:xfrm>
            <a:off x="7081520" y="3027680"/>
            <a:ext cx="1066800" cy="762000"/>
            <a:chOff x="576" y="2736"/>
            <a:chExt cx="672" cy="480"/>
          </a:xfrm>
        </p:grpSpPr>
        <p:sp>
          <p:nvSpPr>
            <p:cNvPr id="7" name="Oval 36">
              <a:extLst>
                <a:ext uri="{FF2B5EF4-FFF2-40B4-BE49-F238E27FC236}">
                  <a16:creationId xmlns:a16="http://schemas.microsoft.com/office/drawing/2014/main" id="{553791BE-A91E-4824-90BC-8BC5479DD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736"/>
              <a:ext cx="480" cy="4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8" name="Text Box 37">
              <a:extLst>
                <a:ext uri="{FF2B5EF4-FFF2-40B4-BE49-F238E27FC236}">
                  <a16:creationId xmlns:a16="http://schemas.microsoft.com/office/drawing/2014/main" id="{D271896E-15B3-4DC9-BDC0-85C6DA3B6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2784"/>
              <a:ext cx="6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dirty="0"/>
                <a:t> Cl</a:t>
              </a:r>
            </a:p>
          </p:txBody>
        </p:sp>
      </p:grpSp>
      <p:grpSp>
        <p:nvGrpSpPr>
          <p:cNvPr id="11" name="Group 38">
            <a:extLst>
              <a:ext uri="{FF2B5EF4-FFF2-40B4-BE49-F238E27FC236}">
                <a16:creationId xmlns:a16="http://schemas.microsoft.com/office/drawing/2014/main" id="{CE4E1862-DE94-40F0-A273-578C15D14846}"/>
              </a:ext>
            </a:extLst>
          </p:cNvPr>
          <p:cNvGrpSpPr>
            <a:grpSpLocks/>
          </p:cNvGrpSpPr>
          <p:nvPr/>
        </p:nvGrpSpPr>
        <p:grpSpPr bwMode="auto">
          <a:xfrm>
            <a:off x="4490720" y="2303780"/>
            <a:ext cx="2133600" cy="684213"/>
            <a:chOff x="1632" y="1728"/>
            <a:chExt cx="1344" cy="431"/>
          </a:xfrm>
        </p:grpSpPr>
        <p:sp>
          <p:nvSpPr>
            <p:cNvPr id="12" name="Text Box 39">
              <a:extLst>
                <a:ext uri="{FF2B5EF4-FFF2-40B4-BE49-F238E27FC236}">
                  <a16:creationId xmlns:a16="http://schemas.microsoft.com/office/drawing/2014/main" id="{905F81A2-B75F-4834-9536-84BEEDCCAC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1728"/>
              <a:ext cx="6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dirty="0"/>
                <a:t>e</a:t>
              </a:r>
              <a:r>
                <a:rPr lang="en-US" altLang="en-US" b="1" baseline="30000" dirty="0"/>
                <a:t>–</a:t>
              </a:r>
              <a:endParaRPr lang="en-US" altLang="en-US" dirty="0"/>
            </a:p>
          </p:txBody>
        </p:sp>
        <p:sp>
          <p:nvSpPr>
            <p:cNvPr id="13" name="Freeform 40">
              <a:extLst>
                <a:ext uri="{FF2B5EF4-FFF2-40B4-BE49-F238E27FC236}">
                  <a16:creationId xmlns:a16="http://schemas.microsoft.com/office/drawing/2014/main" id="{25DD85EB-D74D-40AF-8E17-4C8CFA413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1892"/>
              <a:ext cx="484" cy="267"/>
            </a:xfrm>
            <a:custGeom>
              <a:avLst/>
              <a:gdLst>
                <a:gd name="T0" fmla="*/ 0 w 484"/>
                <a:gd name="T1" fmla="*/ 267 h 267"/>
                <a:gd name="T2" fmla="*/ 49 w 484"/>
                <a:gd name="T3" fmla="*/ 110 h 267"/>
                <a:gd name="T4" fmla="*/ 187 w 484"/>
                <a:gd name="T5" fmla="*/ 16 h 267"/>
                <a:gd name="T6" fmla="*/ 484 w 484"/>
                <a:gd name="T7" fmla="*/ 14 h 2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4"/>
                <a:gd name="T13" fmla="*/ 0 h 267"/>
                <a:gd name="T14" fmla="*/ 484 w 484"/>
                <a:gd name="T15" fmla="*/ 267 h 2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4" h="267">
                  <a:moveTo>
                    <a:pt x="0" y="267"/>
                  </a:moveTo>
                  <a:cubicBezTo>
                    <a:pt x="8" y="241"/>
                    <a:pt x="18" y="152"/>
                    <a:pt x="49" y="110"/>
                  </a:cubicBezTo>
                  <a:cubicBezTo>
                    <a:pt x="80" y="68"/>
                    <a:pt x="115" y="32"/>
                    <a:pt x="187" y="16"/>
                  </a:cubicBezTo>
                  <a:cubicBezTo>
                    <a:pt x="259" y="0"/>
                    <a:pt x="422" y="14"/>
                    <a:pt x="484" y="1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6" name="Freeform 43">
            <a:extLst>
              <a:ext uri="{FF2B5EF4-FFF2-40B4-BE49-F238E27FC236}">
                <a16:creationId xmlns:a16="http://schemas.microsoft.com/office/drawing/2014/main" id="{F866A7B3-A74A-4CF5-B24C-75FB504F38C4}"/>
              </a:ext>
            </a:extLst>
          </p:cNvPr>
          <p:cNvSpPr>
            <a:spLocks/>
          </p:cNvSpPr>
          <p:nvPr/>
        </p:nvSpPr>
        <p:spPr bwMode="auto">
          <a:xfrm>
            <a:off x="6471920" y="2562543"/>
            <a:ext cx="712788" cy="427037"/>
          </a:xfrm>
          <a:custGeom>
            <a:avLst/>
            <a:gdLst>
              <a:gd name="T0" fmla="*/ 449 w 449"/>
              <a:gd name="T1" fmla="*/ 269 h 269"/>
              <a:gd name="T2" fmla="*/ 400 w 449"/>
              <a:gd name="T3" fmla="*/ 112 h 269"/>
              <a:gd name="T4" fmla="*/ 262 w 449"/>
              <a:gd name="T5" fmla="*/ 18 h 269"/>
              <a:gd name="T6" fmla="*/ 0 w 449"/>
              <a:gd name="T7" fmla="*/ 7 h 269"/>
              <a:gd name="T8" fmla="*/ 0 60000 65536"/>
              <a:gd name="T9" fmla="*/ 0 60000 65536"/>
              <a:gd name="T10" fmla="*/ 0 60000 65536"/>
              <a:gd name="T11" fmla="*/ 0 60000 65536"/>
              <a:gd name="T12" fmla="*/ 0 w 449"/>
              <a:gd name="T13" fmla="*/ 0 h 269"/>
              <a:gd name="T14" fmla="*/ 449 w 449"/>
              <a:gd name="T15" fmla="*/ 269 h 2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9" h="269">
                <a:moveTo>
                  <a:pt x="449" y="269"/>
                </a:moveTo>
                <a:cubicBezTo>
                  <a:pt x="441" y="243"/>
                  <a:pt x="431" y="154"/>
                  <a:pt x="400" y="112"/>
                </a:cubicBezTo>
                <a:cubicBezTo>
                  <a:pt x="369" y="70"/>
                  <a:pt x="329" y="36"/>
                  <a:pt x="262" y="18"/>
                </a:cubicBezTo>
                <a:cubicBezTo>
                  <a:pt x="195" y="0"/>
                  <a:pt x="55" y="9"/>
                  <a:pt x="0" y="7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1" name="Group 51">
            <a:extLst>
              <a:ext uri="{FF2B5EF4-FFF2-40B4-BE49-F238E27FC236}">
                <a16:creationId xmlns:a16="http://schemas.microsoft.com/office/drawing/2014/main" id="{134B886D-E89E-433B-BD69-E1C57EEB9AB8}"/>
              </a:ext>
            </a:extLst>
          </p:cNvPr>
          <p:cNvGrpSpPr>
            <a:grpSpLocks/>
          </p:cNvGrpSpPr>
          <p:nvPr/>
        </p:nvGrpSpPr>
        <p:grpSpPr bwMode="auto">
          <a:xfrm>
            <a:off x="4989195" y="5146992"/>
            <a:ext cx="796925" cy="838200"/>
            <a:chOff x="2448" y="3072"/>
            <a:chExt cx="528" cy="528"/>
          </a:xfrm>
        </p:grpSpPr>
        <p:sp>
          <p:nvSpPr>
            <p:cNvPr id="22" name="Oval 52">
              <a:extLst>
                <a:ext uri="{FF2B5EF4-FFF2-40B4-BE49-F238E27FC236}">
                  <a16:creationId xmlns:a16="http://schemas.microsoft.com/office/drawing/2014/main" id="{C8193493-D717-4ED0-A475-4C72CE6A7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072"/>
              <a:ext cx="528" cy="528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" name="Text Box 53">
              <a:extLst>
                <a:ext uri="{FF2B5EF4-FFF2-40B4-BE49-F238E27FC236}">
                  <a16:creationId xmlns:a16="http://schemas.microsoft.com/office/drawing/2014/main" id="{958A18DB-3D1C-494C-9444-1097AE5A19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3168"/>
              <a:ext cx="52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dirty="0"/>
                <a:t> Na</a:t>
              </a:r>
              <a:r>
                <a:rPr lang="en-US" altLang="en-US" baseline="30000" dirty="0"/>
                <a:t>+</a:t>
              </a:r>
              <a:endParaRPr lang="en-US" altLang="en-US" dirty="0"/>
            </a:p>
          </p:txBody>
        </p:sp>
      </p:grpSp>
      <p:grpSp>
        <p:nvGrpSpPr>
          <p:cNvPr id="24" name="Group 54">
            <a:extLst>
              <a:ext uri="{FF2B5EF4-FFF2-40B4-BE49-F238E27FC236}">
                <a16:creationId xmlns:a16="http://schemas.microsoft.com/office/drawing/2014/main" id="{F5AD39F9-0E0C-4070-B508-D65296A32536}"/>
              </a:ext>
            </a:extLst>
          </p:cNvPr>
          <p:cNvGrpSpPr>
            <a:grpSpLocks/>
          </p:cNvGrpSpPr>
          <p:nvPr/>
        </p:nvGrpSpPr>
        <p:grpSpPr bwMode="auto">
          <a:xfrm>
            <a:off x="5862320" y="4971573"/>
            <a:ext cx="1219200" cy="1219200"/>
            <a:chOff x="4320" y="2640"/>
            <a:chExt cx="768" cy="768"/>
          </a:xfrm>
        </p:grpSpPr>
        <p:sp>
          <p:nvSpPr>
            <p:cNvPr id="25" name="Oval 55">
              <a:extLst>
                <a:ext uri="{FF2B5EF4-FFF2-40B4-BE49-F238E27FC236}">
                  <a16:creationId xmlns:a16="http://schemas.microsoft.com/office/drawing/2014/main" id="{A7A7B418-CD4F-4163-8FF4-B6F75C1EC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640"/>
              <a:ext cx="768" cy="76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" name="Text Box 56">
              <a:extLst>
                <a:ext uri="{FF2B5EF4-FFF2-40B4-BE49-F238E27FC236}">
                  <a16:creationId xmlns:a16="http://schemas.microsoft.com/office/drawing/2014/main" id="{CAF2F3A1-3C4E-46CC-9868-5BA2647CF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832"/>
              <a:ext cx="6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panose="05000000000000000000" pitchFamily="2" charset="2"/>
                <a:buBlip>
                  <a:blip r:embed="rId5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/>
                <a:t> Cl</a:t>
              </a:r>
              <a:r>
                <a:rPr lang="en-US" altLang="en-US" b="1" baseline="30000"/>
                <a:t>–</a:t>
              </a:r>
              <a:endParaRPr lang="en-US" alt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7EED18D0-E918-4E9B-968C-A16EA91B7DDB}"/>
              </a:ext>
            </a:extLst>
          </p:cNvPr>
          <p:cNvSpPr/>
          <p:nvPr/>
        </p:nvSpPr>
        <p:spPr>
          <a:xfrm>
            <a:off x="478821" y="2658348"/>
            <a:ext cx="29450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Na losses an electron</a:t>
            </a:r>
          </a:p>
          <a:p>
            <a:endParaRPr lang="en-US" dirty="0"/>
          </a:p>
          <a:p>
            <a:r>
              <a:rPr lang="en-US" dirty="0"/>
              <a:t>By doing so, the new valence shell contains 8 electrons and now it is a cation with +1 charge</a:t>
            </a:r>
            <a:endParaRPr lang="en-GB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FAE71A8-6361-45E0-8025-E5712910D26F}"/>
              </a:ext>
            </a:extLst>
          </p:cNvPr>
          <p:cNvSpPr/>
          <p:nvPr/>
        </p:nvSpPr>
        <p:spPr>
          <a:xfrm>
            <a:off x="8510301" y="2658348"/>
            <a:ext cx="29450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Cl accepts an electron</a:t>
            </a:r>
          </a:p>
          <a:p>
            <a:endParaRPr lang="en-US" dirty="0"/>
          </a:p>
          <a:p>
            <a:r>
              <a:rPr lang="en-US" dirty="0"/>
              <a:t>By doing so, the valence shell contains 8 electrons and now it is a anion with -1 charge</a:t>
            </a:r>
            <a:endParaRPr lang="en-GB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15910C7-E0D9-4DBA-A8FC-F14F3C4BED1A}"/>
              </a:ext>
            </a:extLst>
          </p:cNvPr>
          <p:cNvSpPr/>
          <p:nvPr/>
        </p:nvSpPr>
        <p:spPr>
          <a:xfrm>
            <a:off x="7614920" y="5385027"/>
            <a:ext cx="29450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cation (sodium) and anion (chloride) are attracted due to the opposite charge by electrostatic interaction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6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1" grpId="0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9910-E034-4DE1-AA67-7B4C1AD5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Formation of ions</a:t>
            </a:r>
            <a:endParaRPr lang="en-GB" dirty="0"/>
          </a:p>
        </p:txBody>
      </p:sp>
      <p:pic>
        <p:nvPicPr>
          <p:cNvPr id="3074" name="Picture 2" descr="How Many Electrons Are In The N = 3 Shell Of A Magnesium Ion (mg2+)">
            <a:extLst>
              <a:ext uri="{FF2B5EF4-FFF2-40B4-BE49-F238E27FC236}">
                <a16:creationId xmlns:a16="http://schemas.microsoft.com/office/drawing/2014/main" id="{932D9042-F8AF-442F-A2C2-1F6B0AF4E5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t="31127" r="54683" b="47392"/>
          <a:stretch/>
        </p:blipFill>
        <p:spPr bwMode="auto">
          <a:xfrm>
            <a:off x="1722787" y="1960878"/>
            <a:ext cx="2127854" cy="231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ow Many Electrons Are In The N = 3 Shell Of A Magnesium Ion (mg2+)">
            <a:extLst>
              <a:ext uri="{FF2B5EF4-FFF2-40B4-BE49-F238E27FC236}">
                <a16:creationId xmlns:a16="http://schemas.microsoft.com/office/drawing/2014/main" id="{413722F0-7352-4289-896C-DD44D080A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6" t="38099" r="36875" b="49609"/>
          <a:stretch/>
        </p:blipFill>
        <p:spPr bwMode="auto">
          <a:xfrm>
            <a:off x="7628582" y="2677160"/>
            <a:ext cx="1426838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ow Many Electrons Are In The N = 3 Shell Of A Magnesium Ion (mg2+)">
            <a:extLst>
              <a:ext uri="{FF2B5EF4-FFF2-40B4-BE49-F238E27FC236}">
                <a16:creationId xmlns:a16="http://schemas.microsoft.com/office/drawing/2014/main" id="{7472D7AA-42B3-47B2-8598-A78234E06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2" t="65327" r="55115" b="13192"/>
          <a:stretch/>
        </p:blipFill>
        <p:spPr bwMode="auto">
          <a:xfrm>
            <a:off x="1722787" y="4378959"/>
            <a:ext cx="2016093" cy="231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ow Many Electrons Are In The N = 3 Shell Of A Magnesium Ion (mg2+)">
            <a:extLst>
              <a:ext uri="{FF2B5EF4-FFF2-40B4-BE49-F238E27FC236}">
                <a16:creationId xmlns:a16="http://schemas.microsoft.com/office/drawing/2014/main" id="{87784395-F1CA-491F-B32D-3E3CF944A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2" t="69378" r="31035" b="13192"/>
          <a:stretch/>
        </p:blipFill>
        <p:spPr bwMode="auto">
          <a:xfrm>
            <a:off x="7620000" y="4815840"/>
            <a:ext cx="1660519" cy="18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EF53473-912F-4D8F-A430-3E4ACC39E555}"/>
              </a:ext>
            </a:extLst>
          </p:cNvPr>
          <p:cNvSpPr/>
          <p:nvPr/>
        </p:nvSpPr>
        <p:spPr>
          <a:xfrm>
            <a:off x="4358640" y="3053080"/>
            <a:ext cx="2753360" cy="375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BF6ED1-A87A-4E44-AF10-FA85535BD321}"/>
              </a:ext>
            </a:extLst>
          </p:cNvPr>
          <p:cNvSpPr/>
          <p:nvPr/>
        </p:nvSpPr>
        <p:spPr>
          <a:xfrm>
            <a:off x="4875222" y="2835194"/>
            <a:ext cx="16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What happens?</a:t>
            </a:r>
            <a:endParaRPr lang="en-GB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0D77BAD-D5B8-41CF-ACB1-578CDC538654}"/>
              </a:ext>
            </a:extLst>
          </p:cNvPr>
          <p:cNvSpPr/>
          <p:nvPr/>
        </p:nvSpPr>
        <p:spPr>
          <a:xfrm>
            <a:off x="4302760" y="5704840"/>
            <a:ext cx="2753360" cy="375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1FEB5-9B27-408D-8C32-65AEB3661BDD}"/>
              </a:ext>
            </a:extLst>
          </p:cNvPr>
          <p:cNvSpPr/>
          <p:nvPr/>
        </p:nvSpPr>
        <p:spPr>
          <a:xfrm>
            <a:off x="4819342" y="5486954"/>
            <a:ext cx="16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What happens?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B8A04D-2C83-48B2-AD32-714B9615F14D}"/>
              </a:ext>
            </a:extLst>
          </p:cNvPr>
          <p:cNvSpPr/>
          <p:nvPr/>
        </p:nvSpPr>
        <p:spPr>
          <a:xfrm>
            <a:off x="9045260" y="2633979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2+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93C6C9-4DDD-4C09-BFB8-CDD935AA3424}"/>
              </a:ext>
            </a:extLst>
          </p:cNvPr>
          <p:cNvSpPr/>
          <p:nvPr/>
        </p:nvSpPr>
        <p:spPr>
          <a:xfrm>
            <a:off x="9234773" y="5051859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3-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0391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6B089-8370-4414-A929-240E25CEB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Charges of ions</a:t>
            </a:r>
            <a:endParaRPr lang="en-GB" dirty="0"/>
          </a:p>
        </p:txBody>
      </p:sp>
      <p:pic>
        <p:nvPicPr>
          <p:cNvPr id="1028" name="Picture 4" descr="Periodic table | Definition, Elements, Groups, Charges, Trends, &amp; Facts |  Britannica">
            <a:extLst>
              <a:ext uri="{FF2B5EF4-FFF2-40B4-BE49-F238E27FC236}">
                <a16:creationId xmlns:a16="http://schemas.microsoft.com/office/drawing/2014/main" id="{6B0163C3-6FD5-47B6-8061-7C44587A10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41" y="1541144"/>
            <a:ext cx="7283859" cy="509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3477D-CB40-455C-BD04-89372DC2768E}"/>
              </a:ext>
            </a:extLst>
          </p:cNvPr>
          <p:cNvSpPr txBox="1">
            <a:spLocks noChangeArrowheads="1"/>
          </p:cNvSpPr>
          <p:nvPr/>
        </p:nvSpPr>
        <p:spPr>
          <a:xfrm>
            <a:off x="7843520" y="1027906"/>
            <a:ext cx="3921760" cy="191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Ions form when atoms lose or gain electrons to achieve </a:t>
            </a:r>
            <a:r>
              <a:rPr lang="en-US" b="1" u="sng" dirty="0"/>
              <a:t>octet</a:t>
            </a:r>
            <a:r>
              <a:rPr lang="en-US" dirty="0"/>
              <a:t> configuration.</a:t>
            </a:r>
          </a:p>
          <a:p>
            <a:pPr>
              <a:defRPr/>
            </a:pPr>
            <a:r>
              <a:rPr lang="en-US" dirty="0"/>
              <a:t>Atoms with </a:t>
            </a:r>
            <a:r>
              <a:rPr lang="en-US" i="1" dirty="0"/>
              <a:t>few valence electrons</a:t>
            </a:r>
            <a:r>
              <a:rPr lang="en-US" dirty="0"/>
              <a:t> tend to lose them to form </a:t>
            </a:r>
            <a:r>
              <a:rPr lang="en-US" b="1" dirty="0"/>
              <a:t>cations</a:t>
            </a:r>
            <a:r>
              <a:rPr lang="en-US" dirty="0"/>
              <a:t>. </a:t>
            </a:r>
          </a:p>
          <a:p>
            <a:pPr>
              <a:defRPr/>
            </a:pPr>
            <a:r>
              <a:rPr lang="en-US" dirty="0"/>
              <a:t>Atoms with </a:t>
            </a:r>
            <a:r>
              <a:rPr lang="en-US" i="1" dirty="0"/>
              <a:t>many valence electrons</a:t>
            </a:r>
            <a:r>
              <a:rPr lang="en-US" dirty="0"/>
              <a:t> tend to gain electrons to form </a:t>
            </a:r>
            <a:r>
              <a:rPr lang="en-US" b="1" dirty="0"/>
              <a:t>anions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CD0195-268A-4639-8C5C-83F0DAB48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970407"/>
              </p:ext>
            </p:extLst>
          </p:nvPr>
        </p:nvGraphicFramePr>
        <p:xfrm>
          <a:off x="8056019" y="3210226"/>
          <a:ext cx="3799841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261">
                  <a:extLst>
                    <a:ext uri="{9D8B030D-6E8A-4147-A177-3AD203B41FA5}">
                      <a16:colId xmlns:a16="http://schemas.microsoft.com/office/drawing/2014/main" val="903377781"/>
                    </a:ext>
                  </a:extLst>
                </a:gridCol>
                <a:gridCol w="1442290">
                  <a:extLst>
                    <a:ext uri="{9D8B030D-6E8A-4147-A177-3AD203B41FA5}">
                      <a16:colId xmlns:a16="http://schemas.microsoft.com/office/drawing/2014/main" val="550264631"/>
                    </a:ext>
                  </a:extLst>
                </a:gridCol>
                <a:gridCol w="1442290">
                  <a:extLst>
                    <a:ext uri="{9D8B030D-6E8A-4147-A177-3AD203B41FA5}">
                      <a16:colId xmlns:a16="http://schemas.microsoft.com/office/drawing/2014/main" val="1582245626"/>
                    </a:ext>
                  </a:extLst>
                </a:gridCol>
              </a:tblGrid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Mechanism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88073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Loses 1e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8352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Loses 2e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51818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Loses 3e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79765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07227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Gains 3e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0078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Gains 2e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699371"/>
                  </a:ext>
                </a:extLst>
              </a:tr>
              <a:tr h="365548"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Gains 1e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444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064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7406D1C-2A94-49D6-BA78-CBB767BFF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 Rounded MT Bold" pitchFamily="34" charset="0"/>
              </a:rPr>
              <a:t>Stable Octet Rule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0F73EAEE-4A8A-42DB-BE21-45A8F52EE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219200"/>
            <a:ext cx="10429240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/>
              <a:t>Atoms tend to either gain or lose electrons  in their highest energy level to form 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/>
              <a:t>Atoms prefer having 8 electrons in their highest energy level or isoelectronic to the nearest noble gas</a:t>
            </a: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85A0D5D6-BF95-45F0-A2C2-764C8A76B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360" y="3785604"/>
            <a:ext cx="9225280" cy="202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Na    atom    1s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2p</a:t>
            </a:r>
            <a:r>
              <a:rPr lang="en-US" altLang="en-US" sz="2000" baseline="30000" dirty="0"/>
              <a:t>6</a:t>
            </a:r>
            <a:r>
              <a:rPr lang="en-US" altLang="en-US" sz="2000" dirty="0"/>
              <a:t> </a:t>
            </a:r>
            <a:r>
              <a:rPr lang="en-US" altLang="en-US" sz="2000" b="1" dirty="0">
                <a:solidFill>
                  <a:srgbClr val="C00000"/>
                </a:solidFill>
              </a:rPr>
              <a:t>3s</a:t>
            </a:r>
            <a:r>
              <a:rPr lang="en-US" altLang="en-US" sz="2000" b="1" baseline="30000" dirty="0">
                <a:solidFill>
                  <a:srgbClr val="C00000"/>
                </a:solidFill>
              </a:rPr>
              <a:t>1</a:t>
            </a:r>
            <a:r>
              <a:rPr lang="en-US" altLang="en-US" sz="2000" baseline="30000" dirty="0">
                <a:solidFill>
                  <a:srgbClr val="FFFF00"/>
                </a:solidFill>
              </a:rPr>
              <a:t> </a:t>
            </a:r>
            <a:r>
              <a:rPr lang="en-US" altLang="en-US" sz="2000" baseline="30000" dirty="0"/>
              <a:t>              </a:t>
            </a:r>
            <a:r>
              <a:rPr lang="en-US" altLang="en-US" sz="2000" dirty="0"/>
              <a:t>     One electron extra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Cl     atom      1s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2p</a:t>
            </a:r>
            <a:r>
              <a:rPr lang="en-US" altLang="en-US" sz="2000" baseline="30000" dirty="0"/>
              <a:t>6</a:t>
            </a:r>
            <a:r>
              <a:rPr lang="en-US" altLang="en-US" sz="2000" dirty="0"/>
              <a:t> </a:t>
            </a:r>
            <a:r>
              <a:rPr lang="en-US" altLang="en-US" sz="2000" b="1" dirty="0">
                <a:solidFill>
                  <a:srgbClr val="C00000"/>
                </a:solidFill>
              </a:rPr>
              <a:t>3s</a:t>
            </a:r>
            <a:r>
              <a:rPr lang="en-US" altLang="en-US" sz="2000" b="1" baseline="30000" dirty="0">
                <a:solidFill>
                  <a:srgbClr val="C00000"/>
                </a:solidFill>
              </a:rPr>
              <a:t>2</a:t>
            </a:r>
            <a:r>
              <a:rPr lang="en-US" altLang="en-US" sz="2000" b="1" dirty="0">
                <a:solidFill>
                  <a:srgbClr val="C00000"/>
                </a:solidFill>
              </a:rPr>
              <a:t>  3p</a:t>
            </a:r>
            <a:r>
              <a:rPr lang="en-US" altLang="en-US" sz="2000" b="1" baseline="30000" dirty="0">
                <a:solidFill>
                  <a:srgbClr val="C00000"/>
                </a:solidFill>
              </a:rPr>
              <a:t>5</a:t>
            </a:r>
            <a:r>
              <a:rPr lang="en-US" altLang="en-US" sz="2000" baseline="30000" dirty="0"/>
              <a:t> </a:t>
            </a:r>
            <a:r>
              <a:rPr lang="en-US" altLang="en-US" sz="2000" dirty="0"/>
              <a:t>     One electron short of a stable octet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Na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 Ion      1s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2p</a:t>
            </a:r>
            <a:r>
              <a:rPr lang="en-US" altLang="en-US" sz="2000" baseline="30000" dirty="0"/>
              <a:t>6 </a:t>
            </a:r>
            <a:r>
              <a:rPr lang="en-US" altLang="en-US" sz="2000" dirty="0"/>
              <a:t> 		        Stable octet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Cl</a:t>
            </a:r>
            <a:r>
              <a:rPr lang="en-US" altLang="en-US" sz="2000" baseline="30000" dirty="0"/>
              <a:t>-</a:t>
            </a:r>
            <a:r>
              <a:rPr lang="en-US" altLang="en-US" sz="2000" dirty="0"/>
              <a:t>    Ion      1s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 2s</a:t>
            </a:r>
            <a:r>
              <a:rPr lang="en-US" altLang="en-US" sz="2000" baseline="30000" dirty="0"/>
              <a:t>2  </a:t>
            </a:r>
            <a:r>
              <a:rPr lang="en-US" altLang="en-US" sz="2000" dirty="0"/>
              <a:t>2p</a:t>
            </a:r>
            <a:r>
              <a:rPr lang="en-US" altLang="en-US" sz="2000" baseline="30000" dirty="0"/>
              <a:t>6</a:t>
            </a:r>
            <a:r>
              <a:rPr lang="en-US" altLang="en-US" sz="2000" dirty="0"/>
              <a:t>   </a:t>
            </a:r>
            <a:r>
              <a:rPr lang="en-US" altLang="en-US" sz="2000" b="1" dirty="0">
                <a:solidFill>
                  <a:srgbClr val="C00000"/>
                </a:solidFill>
              </a:rPr>
              <a:t>3s</a:t>
            </a:r>
            <a:r>
              <a:rPr lang="en-US" altLang="en-US" sz="2000" b="1" baseline="30000" dirty="0">
                <a:solidFill>
                  <a:srgbClr val="C00000"/>
                </a:solidFill>
              </a:rPr>
              <a:t>2</a:t>
            </a:r>
            <a:r>
              <a:rPr lang="en-US" altLang="en-US" sz="2000" b="1" dirty="0">
                <a:solidFill>
                  <a:srgbClr val="C00000"/>
                </a:solidFill>
              </a:rPr>
              <a:t>  3p</a:t>
            </a:r>
            <a:r>
              <a:rPr lang="en-US" altLang="en-US" sz="2000" b="1" baseline="30000" dirty="0">
                <a:solidFill>
                  <a:srgbClr val="C00000"/>
                </a:solidFill>
              </a:rPr>
              <a:t>6</a:t>
            </a:r>
            <a:r>
              <a:rPr lang="en-US" altLang="en-US" sz="2000" dirty="0">
                <a:solidFill>
                  <a:srgbClr val="C00000"/>
                </a:solidFill>
              </a:rPr>
              <a:t>       </a:t>
            </a:r>
            <a:r>
              <a:rPr lang="en-US" altLang="en-US" sz="2000" dirty="0"/>
              <a:t>Stable octet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baseline="30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30000" dirty="0"/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88EF751C-FEA4-451E-A509-88B82D8F9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276601"/>
            <a:ext cx="6569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Examples </a:t>
            </a:r>
          </a:p>
        </p:txBody>
      </p:sp>
      <p:sp>
        <p:nvSpPr>
          <p:cNvPr id="29701" name="Text Box 7">
            <a:extLst>
              <a:ext uri="{FF2B5EF4-FFF2-40B4-BE49-F238E27FC236}">
                <a16:creationId xmlns:a16="http://schemas.microsoft.com/office/drawing/2014/main" id="{801E6169-D541-4427-8E44-4AC5AD3E3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860" y="6163274"/>
            <a:ext cx="101142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 dirty="0"/>
              <a:t>The presence of d and f sub-orbits causes exceptions of noble gas isoelectronic and octet rule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C0D9-2DAD-44CD-BD9D-DB7C24A2D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0" y="513080"/>
            <a:ext cx="1120648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/>
              <a:t>Oxidation number of transition elements and irregular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3A2F5-670A-4871-8CDD-39BC371E5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860" y="1788160"/>
            <a:ext cx="11132820" cy="4765040"/>
          </a:xfrm>
        </p:spPr>
        <p:txBody>
          <a:bodyPr/>
          <a:lstStyle/>
          <a:p>
            <a:pPr>
              <a:defRPr/>
            </a:pPr>
            <a:r>
              <a:rPr lang="en-GB" dirty="0"/>
              <a:t>Transition elements written in roman number </a:t>
            </a:r>
            <a:r>
              <a:rPr lang="en-GB" dirty="0" err="1"/>
              <a:t>i.e</a:t>
            </a:r>
            <a:r>
              <a:rPr lang="en-GB" dirty="0"/>
              <a:t> copper (I) oxide for Cu</a:t>
            </a:r>
            <a:r>
              <a:rPr lang="en-GB" baseline="-25000" dirty="0"/>
              <a:t>2</a:t>
            </a:r>
            <a:r>
              <a:rPr lang="en-GB" dirty="0"/>
              <a:t>O or copper (II) oxide for </a:t>
            </a:r>
            <a:r>
              <a:rPr lang="en-GB" dirty="0" err="1"/>
              <a:t>CuO</a:t>
            </a: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US" dirty="0"/>
              <a:t>elements that form ions that are not obvious from their group number are: </a:t>
            </a:r>
          </a:p>
          <a:p>
            <a:pPr lvl="1">
              <a:defRPr/>
            </a:pPr>
            <a:r>
              <a:rPr lang="en-US" dirty="0"/>
              <a:t>Pb forms a stable ion Pb</a:t>
            </a:r>
            <a:r>
              <a:rPr lang="en-US" baseline="30000" dirty="0"/>
              <a:t>2+</a:t>
            </a:r>
          </a:p>
          <a:p>
            <a:pPr lvl="1">
              <a:defRPr/>
            </a:pPr>
            <a:r>
              <a:rPr lang="en-US" dirty="0"/>
              <a:t>Sn forms Sn</a:t>
            </a:r>
            <a:r>
              <a:rPr lang="en-US" baseline="30000" dirty="0"/>
              <a:t> 4+</a:t>
            </a:r>
            <a:r>
              <a:rPr lang="en-US" dirty="0"/>
              <a:t> and Sn</a:t>
            </a:r>
            <a:r>
              <a:rPr lang="en-US" baseline="30000" dirty="0"/>
              <a:t> 2+</a:t>
            </a:r>
            <a:endParaRPr lang="en-US" dirty="0"/>
          </a:p>
          <a:p>
            <a:pPr lvl="1">
              <a:defRPr/>
            </a:pPr>
            <a:r>
              <a:rPr lang="en-US" dirty="0"/>
              <a:t>Ag forms the ion Ag</a:t>
            </a:r>
            <a:r>
              <a:rPr lang="en-US" baseline="30000" dirty="0"/>
              <a:t> +</a:t>
            </a:r>
            <a:endParaRPr lang="en-US" dirty="0"/>
          </a:p>
          <a:p>
            <a:pPr lvl="1">
              <a:defRPr/>
            </a:pPr>
            <a:r>
              <a:rPr lang="en-US" dirty="0"/>
              <a:t>H can form H</a:t>
            </a:r>
            <a:r>
              <a:rPr lang="en-US" baseline="30000" dirty="0"/>
              <a:t> -</a:t>
            </a:r>
            <a:r>
              <a:rPr lang="en-US" dirty="0"/>
              <a:t> (hydride)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7C29-B8F0-4F52-872E-D97F0F34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Polyatomic 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3D9BA-5DE2-496E-A3CB-A303F8C49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ammonium NH</a:t>
            </a:r>
            <a:r>
              <a:rPr lang="en-GB" baseline="-25000" dirty="0"/>
              <a:t>4</a:t>
            </a:r>
            <a:r>
              <a:rPr lang="en-GB" baseline="30000" dirty="0"/>
              <a:t>+</a:t>
            </a:r>
            <a:endParaRPr lang="en-GB" dirty="0"/>
          </a:p>
          <a:p>
            <a:r>
              <a:rPr lang="en-GB" dirty="0"/>
              <a:t>hydroxide OH</a:t>
            </a:r>
            <a:r>
              <a:rPr lang="en-GB" baseline="30000" dirty="0"/>
              <a:t>-</a:t>
            </a:r>
            <a:r>
              <a:rPr lang="en-GB" dirty="0"/>
              <a:t> </a:t>
            </a:r>
          </a:p>
          <a:p>
            <a:r>
              <a:rPr lang="en-GB" dirty="0"/>
              <a:t>nitrate NO</a:t>
            </a:r>
            <a:r>
              <a:rPr lang="en-GB" baseline="-25000" dirty="0"/>
              <a:t>3</a:t>
            </a:r>
            <a:r>
              <a:rPr lang="en-GB" baseline="30000" dirty="0"/>
              <a:t>-</a:t>
            </a:r>
            <a:r>
              <a:rPr lang="en-GB" dirty="0"/>
              <a:t> </a:t>
            </a:r>
          </a:p>
          <a:p>
            <a:r>
              <a:rPr lang="en-GB" dirty="0" err="1"/>
              <a:t>hydrogencarbonate</a:t>
            </a:r>
            <a:r>
              <a:rPr lang="en-GB" dirty="0"/>
              <a:t> HCO</a:t>
            </a:r>
            <a:r>
              <a:rPr lang="en-GB" baseline="-25000" dirty="0"/>
              <a:t>3</a:t>
            </a:r>
            <a:r>
              <a:rPr lang="en-GB" baseline="30000" dirty="0"/>
              <a:t>-</a:t>
            </a:r>
            <a:r>
              <a:rPr lang="en-GB" dirty="0"/>
              <a:t> </a:t>
            </a:r>
          </a:p>
          <a:p>
            <a:r>
              <a:rPr lang="en-GB" dirty="0"/>
              <a:t>carbonate CO</a:t>
            </a:r>
            <a:r>
              <a:rPr lang="en-GB" baseline="-25000" dirty="0"/>
              <a:t>3</a:t>
            </a:r>
            <a:r>
              <a:rPr lang="en-GB" baseline="30000" dirty="0"/>
              <a:t>2-</a:t>
            </a:r>
            <a:endParaRPr lang="en-GB" dirty="0"/>
          </a:p>
          <a:p>
            <a:r>
              <a:rPr lang="en-GB" dirty="0" err="1"/>
              <a:t>sulfate</a:t>
            </a:r>
            <a:r>
              <a:rPr lang="en-GB" dirty="0"/>
              <a:t> SO</a:t>
            </a:r>
            <a:r>
              <a:rPr lang="en-GB" baseline="-25000" dirty="0"/>
              <a:t>4</a:t>
            </a:r>
            <a:r>
              <a:rPr lang="en-GB" baseline="30000" dirty="0"/>
              <a:t>2-</a:t>
            </a:r>
            <a:endParaRPr lang="en-GB" dirty="0"/>
          </a:p>
          <a:p>
            <a:r>
              <a:rPr lang="en-GB" dirty="0"/>
              <a:t>phosphate PO</a:t>
            </a:r>
            <a:r>
              <a:rPr lang="en-GB" baseline="-25000" dirty="0"/>
              <a:t>4</a:t>
            </a:r>
            <a:r>
              <a:rPr lang="en-GB" baseline="30000" dirty="0"/>
              <a:t>3-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928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032B-2226-46D0-9153-FF36CCF73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 and naming ionic compound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626E4-FD3A-4B74-B076-A3E77F829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Cations don’t change they elemental name</a:t>
            </a:r>
          </a:p>
          <a:p>
            <a:r>
              <a:rPr lang="en-US" dirty="0"/>
              <a:t>Anions change their names based on:</a:t>
            </a:r>
          </a:p>
          <a:p>
            <a:pPr lvl="1"/>
            <a:r>
              <a:rPr lang="en-US" dirty="0"/>
              <a:t>If no oxygen is attached = “ide”</a:t>
            </a:r>
          </a:p>
          <a:p>
            <a:pPr lvl="1"/>
            <a:r>
              <a:rPr lang="en-US" dirty="0"/>
              <a:t>If oxygen is attached = “ate”</a:t>
            </a:r>
          </a:p>
          <a:p>
            <a:r>
              <a:rPr lang="en-US" dirty="0"/>
              <a:t>The naming follows binary rule and cation is named first</a:t>
            </a:r>
          </a:p>
        </p:txBody>
      </p:sp>
    </p:spTree>
    <p:extLst>
      <p:ext uri="{BB962C8B-B14F-4D97-AF65-F5344CB8AC3E}">
        <p14:creationId xmlns:p14="http://schemas.microsoft.com/office/powerpoint/2010/main" val="2966313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0AFE-A352-400B-98FF-0E815E2B1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the following compounds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8548B-12C5-469D-9FE9-798FA6823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200" dirty="0"/>
              <a:t>KOH</a:t>
            </a:r>
          </a:p>
          <a:p>
            <a:pPr marL="457200" lvl="1" indent="0">
              <a:buNone/>
            </a:pPr>
            <a:r>
              <a:rPr lang="en-US" sz="3200" dirty="0"/>
              <a:t>Li</a:t>
            </a:r>
            <a:r>
              <a:rPr lang="en-US" sz="3200" baseline="-25000" dirty="0"/>
              <a:t>2</a:t>
            </a:r>
            <a:r>
              <a:rPr lang="en-US" sz="3200" dirty="0"/>
              <a:t>CO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LiHCO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CuSO</a:t>
            </a:r>
            <a:r>
              <a:rPr lang="en-US" sz="3200" baseline="-25000" dirty="0"/>
              <a:t>4</a:t>
            </a: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FeF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NiCl</a:t>
            </a:r>
            <a:r>
              <a:rPr lang="en-US" sz="3200" baseline="-25000" dirty="0"/>
              <a:t>2</a:t>
            </a: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TiO</a:t>
            </a:r>
            <a:r>
              <a:rPr lang="en-US" sz="3200" baseline="-25000" dirty="0"/>
              <a:t>4</a:t>
            </a: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V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  <a:r>
              <a:rPr lang="en-US" sz="3200" baseline="-25000" dirty="0"/>
              <a:t>5</a:t>
            </a:r>
            <a:endParaRPr lang="en-GB" sz="3200" dirty="0"/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454142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AD9EC-11B5-4BBA-8380-E4137A64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Forming an ionic</a:t>
            </a:r>
            <a:endParaRPr lang="en-GB" dirty="0"/>
          </a:p>
        </p:txBody>
      </p:sp>
      <p:pic>
        <p:nvPicPr>
          <p:cNvPr id="1028" name="Picture 4" descr="How to Decipher the Formulas of Ionic Compounds - dummies">
            <a:extLst>
              <a:ext uri="{FF2B5EF4-FFF2-40B4-BE49-F238E27FC236}">
                <a16:creationId xmlns:a16="http://schemas.microsoft.com/office/drawing/2014/main" id="{F511718D-92FF-413A-82BC-AC99FCE322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60" y="447517"/>
            <a:ext cx="3255345" cy="171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896A19-F347-49EA-8B81-FD90B53F05DE}"/>
              </a:ext>
            </a:extLst>
          </p:cNvPr>
          <p:cNvSpPr/>
          <p:nvPr/>
        </p:nvSpPr>
        <p:spPr>
          <a:xfrm>
            <a:off x="1052495" y="2768759"/>
            <a:ext cx="8042394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/>
              <a:t>Write the formula of the following compounds</a:t>
            </a:r>
            <a:r>
              <a:rPr lang="en-US" sz="3200" dirty="0"/>
              <a:t>:</a:t>
            </a:r>
          </a:p>
          <a:p>
            <a:pPr marL="342900" indent="-342900">
              <a:buAutoNum type="arabicPeriod"/>
            </a:pPr>
            <a:r>
              <a:rPr lang="en-US" sz="3200" dirty="0"/>
              <a:t>Ammonium carbonate</a:t>
            </a:r>
          </a:p>
          <a:p>
            <a:pPr marL="342900" indent="-342900">
              <a:buAutoNum type="arabicPeriod"/>
            </a:pPr>
            <a:r>
              <a:rPr lang="en-US" sz="3200" dirty="0"/>
              <a:t>Silver nitrate</a:t>
            </a:r>
          </a:p>
          <a:p>
            <a:pPr marL="342900" indent="-342900">
              <a:buAutoNum type="arabicPeriod"/>
            </a:pPr>
            <a:r>
              <a:rPr lang="en-US" sz="3200" dirty="0"/>
              <a:t>Copper (II) nitrate</a:t>
            </a:r>
          </a:p>
          <a:p>
            <a:pPr marL="342900" indent="-342900">
              <a:buAutoNum type="arabicPeriod"/>
            </a:pPr>
            <a:r>
              <a:rPr lang="en-US" sz="3200" dirty="0"/>
              <a:t>Barium sulfate</a:t>
            </a:r>
          </a:p>
          <a:p>
            <a:pPr marL="342900" indent="-342900">
              <a:buAutoNum type="arabicPeriod"/>
            </a:pPr>
            <a:r>
              <a:rPr lang="en-US" sz="3200" dirty="0"/>
              <a:t>Beryllium nitride</a:t>
            </a:r>
          </a:p>
          <a:p>
            <a:pPr marL="342900" indent="-342900">
              <a:buAutoNum type="arabicPeriod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89588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D4FC-CC46-43D4-8064-6592FF74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S2.1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19B0B-C29A-4681-81EA-FE642411E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 the charge of an ion from the electron configuration of the atom.</a:t>
            </a:r>
          </a:p>
          <a:p>
            <a:r>
              <a:rPr lang="en-US" dirty="0"/>
              <a:t>Deduce the formula and name of an ionic compound from its component ions, including polyatomic ions. </a:t>
            </a:r>
          </a:p>
          <a:p>
            <a:r>
              <a:rPr lang="en-US" dirty="0"/>
              <a:t>Interconvert names and formulas of binary ionic compounds.</a:t>
            </a:r>
          </a:p>
          <a:p>
            <a:r>
              <a:rPr lang="en-US" dirty="0"/>
              <a:t>Explain the physical properties of ionic compounds to include volatility, electrical conductivity and solubility.</a:t>
            </a:r>
          </a:p>
          <a:p>
            <a:r>
              <a:rPr lang="en-US" dirty="0"/>
              <a:t>Outline the lattice enthalpy as a measure of the strength of the ionic bond in different compounds, influenced by ion radius and charge.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38BA8-15A3-47A4-AC6E-5BEBF1BB8E59}"/>
              </a:ext>
            </a:extLst>
          </p:cNvPr>
          <p:cNvSpPr/>
          <p:nvPr/>
        </p:nvSpPr>
        <p:spPr>
          <a:xfrm flipV="1">
            <a:off x="838200" y="4084320"/>
            <a:ext cx="10825480" cy="9347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64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2FE9-FDE5-4DB8-BB40-180D950E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85979-0AA4-428B-80D8-B1F4E8D2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A substance can be described as having a giant (lattice) structure or a molecular structure</a:t>
            </a:r>
          </a:p>
          <a:p>
            <a:r>
              <a:rPr lang="en-US" dirty="0"/>
              <a:t>Since ionic compounds cannot exist as an individual molecule, they are described as giant structure </a:t>
            </a:r>
          </a:p>
          <a:p>
            <a:pPr lvl="1"/>
            <a:r>
              <a:rPr lang="en-US" dirty="0"/>
              <a:t>where there a repeating unit of the anion and cation next to one another until it together, they form a giant lattice structure</a:t>
            </a:r>
          </a:p>
          <a:p>
            <a:pPr lvl="1"/>
            <a:r>
              <a:rPr lang="en-US" dirty="0"/>
              <a:t>The electrostatic force in the giant lattice is very strong – </a:t>
            </a:r>
            <a:r>
              <a:rPr lang="en-US" dirty="0" err="1"/>
              <a:t>i.e</a:t>
            </a:r>
            <a:r>
              <a:rPr lang="en-US" dirty="0"/>
              <a:t> hard to break</a:t>
            </a:r>
            <a:endParaRPr lang="en-GB" dirty="0"/>
          </a:p>
        </p:txBody>
      </p:sp>
      <p:pic>
        <p:nvPicPr>
          <p:cNvPr id="2050" name="Picture 2" descr="Crystal structure - Wikipedia">
            <a:extLst>
              <a:ext uri="{FF2B5EF4-FFF2-40B4-BE49-F238E27FC236}">
                <a16:creationId xmlns:a16="http://schemas.microsoft.com/office/drawing/2014/main" id="{667362E8-851D-4503-9447-C77A25B22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720" y="1825625"/>
            <a:ext cx="3688080" cy="349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645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14D9D-EC4B-4CA8-9FB0-3EAE527B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NaCl lattice</a:t>
            </a:r>
            <a:endParaRPr lang="en-GB" dirty="0"/>
          </a:p>
        </p:txBody>
      </p:sp>
      <p:pic>
        <p:nvPicPr>
          <p:cNvPr id="3074" name="Picture 2" descr="What is the structure of NaCl ?">
            <a:extLst>
              <a:ext uri="{FF2B5EF4-FFF2-40B4-BE49-F238E27FC236}">
                <a16:creationId xmlns:a16="http://schemas.microsoft.com/office/drawing/2014/main" id="{7502623E-0D4D-4A29-9028-BD58C07BDD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/>
          <a:stretch/>
        </p:blipFill>
        <p:spPr bwMode="auto">
          <a:xfrm>
            <a:off x="1706880" y="2529839"/>
            <a:ext cx="5557520" cy="329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78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339C-3C8D-4E5D-81AC-CBE4A912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Properties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5AA9-4615-4E02-940E-1626908E9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Melting and boiling points</a:t>
            </a:r>
          </a:p>
          <a:p>
            <a:r>
              <a:rPr lang="en-US" dirty="0"/>
              <a:t>Volatility</a:t>
            </a:r>
          </a:p>
          <a:p>
            <a:r>
              <a:rPr lang="en-US" dirty="0"/>
              <a:t>Solubility</a:t>
            </a:r>
          </a:p>
          <a:p>
            <a:r>
              <a:rPr lang="en-US" dirty="0"/>
              <a:t>Conductivity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745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D48E-3212-48D3-A270-F2CE4CE1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Melting and boiling points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2DB00-3728-4BE8-A47F-0D348F466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to break the electrostatic forces (between cations) in the lattice</a:t>
            </a:r>
          </a:p>
          <a:p>
            <a:r>
              <a:rPr lang="en-US" dirty="0"/>
              <a:t>Therefore high energy is needed to melt </a:t>
            </a:r>
          </a:p>
          <a:p>
            <a:r>
              <a:rPr lang="en-US" dirty="0"/>
              <a:t>In general, high MP and BP</a:t>
            </a:r>
          </a:p>
          <a:p>
            <a:endParaRPr lang="en-US" dirty="0"/>
          </a:p>
          <a:p>
            <a:r>
              <a:rPr lang="en-US" dirty="0"/>
              <a:t>Some ionic compounds have low MP and BP such as </a:t>
            </a:r>
            <a:r>
              <a:rPr lang="en-US" dirty="0" err="1"/>
              <a:t>ethylammonium</a:t>
            </a:r>
            <a:r>
              <a:rPr lang="en-US" dirty="0"/>
              <a:t> nitrate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238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D48E-3212-48D3-A270-F2CE4CE1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Volatility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2DB00-3728-4BE8-A47F-0D348F466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Ionic compounds cannot easily turn into gas due to the strong electrostatic attractions</a:t>
            </a:r>
          </a:p>
          <a:p>
            <a:r>
              <a:rPr lang="en-US" dirty="0"/>
              <a:t>Low volatility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979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CADDC-1AF7-48B2-8A54-740ECCFD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Solubility</a:t>
            </a:r>
            <a:endParaRPr lang="en-GB" dirty="0"/>
          </a:p>
        </p:txBody>
      </p:sp>
      <p:pic>
        <p:nvPicPr>
          <p:cNvPr id="4100" name="Picture 4" descr="Dissolving NaCl on Make a GIF">
            <a:extLst>
              <a:ext uri="{FF2B5EF4-FFF2-40B4-BE49-F238E27FC236}">
                <a16:creationId xmlns:a16="http://schemas.microsoft.com/office/drawing/2014/main" id="{460DF570-941A-4F34-B944-3A8754CAFB96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872774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171153-EA0B-4511-941F-4A5A0CDCEF03}"/>
              </a:ext>
            </a:extLst>
          </p:cNvPr>
          <p:cNvSpPr/>
          <p:nvPr/>
        </p:nvSpPr>
        <p:spPr>
          <a:xfrm>
            <a:off x="8153400" y="3870960"/>
            <a:ext cx="3525520" cy="2878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A073FB-64CA-40A8-BE90-27F69F336D39}"/>
              </a:ext>
            </a:extLst>
          </p:cNvPr>
          <p:cNvSpPr/>
          <p:nvPr/>
        </p:nvSpPr>
        <p:spPr>
          <a:xfrm>
            <a:off x="838200" y="1506021"/>
            <a:ext cx="69900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Solubility in polar solvent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pay back the amount of energy to break the lattice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Therefore most ionic compounds can dissolve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Cannot dissolve: most carbonates, most oxides, most hydroxides, most Ag salts (except with nitrates and fluoride), most lead (II) (except nitrate and ethanoate)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Solubility in non-polar solvent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amount of energy cannot pay back the energy owed to break the lattice. Therefore ionic compounds cannot dissolve in non-polar substance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03158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5AB7-3384-4FB2-8B24-55753B4B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Conductivity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47A40-353F-45BF-A366-BBED57AF3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08520" cy="4351338"/>
          </a:xfrm>
        </p:spPr>
        <p:txBody>
          <a:bodyPr/>
          <a:lstStyle/>
          <a:p>
            <a:r>
              <a:rPr lang="en-US" dirty="0"/>
              <a:t>To conduct electricity, a substance must have at least or both of the following: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In solid form, ionic compounds have neither</a:t>
            </a:r>
          </a:p>
          <a:p>
            <a:r>
              <a:rPr lang="en-US" dirty="0"/>
              <a:t>Ionic compounds can only conduct electricity in molten or aqueous forms</a:t>
            </a:r>
          </a:p>
          <a:p>
            <a:r>
              <a:rPr lang="en-US" dirty="0"/>
              <a:t>At these states, the ions can also be separated. This process is called electrolysis</a:t>
            </a:r>
          </a:p>
        </p:txBody>
      </p:sp>
      <p:pic>
        <p:nvPicPr>
          <p:cNvPr id="5122" name="Picture 2" descr="Electrolysis: Definition, Process, Applications, and FAQs">
            <a:extLst>
              <a:ext uri="{FF2B5EF4-FFF2-40B4-BE49-F238E27FC236}">
                <a16:creationId xmlns:a16="http://schemas.microsoft.com/office/drawing/2014/main" id="{40030891-8899-4D46-914A-B3CEC91FE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129" y="2834639"/>
            <a:ext cx="3540876" cy="339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543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D4FC-CC46-43D4-8064-6592FF74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S2.1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19B0B-C29A-4681-81EA-FE642411E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 the charge of an ion from the electron configuration of the atom.</a:t>
            </a:r>
          </a:p>
          <a:p>
            <a:r>
              <a:rPr lang="en-US" dirty="0"/>
              <a:t>Deduce the formula and name of an ionic compound from its component ions, including polyatomic ions. </a:t>
            </a:r>
          </a:p>
          <a:p>
            <a:r>
              <a:rPr lang="en-US" dirty="0"/>
              <a:t>Interconvert names and formulas of binary ionic compounds.</a:t>
            </a:r>
          </a:p>
          <a:p>
            <a:r>
              <a:rPr lang="en-US" dirty="0"/>
              <a:t>Explain the physical properties of ionic compounds to include volatility, electrical conductivity and solubility.</a:t>
            </a:r>
          </a:p>
          <a:p>
            <a:r>
              <a:rPr lang="en-US" dirty="0"/>
              <a:t>Outline the lattice enthalpy as a measure of the strength of the ionic bond in different compounds, influenced by ion radius and charge.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38BA8-15A3-47A4-AC6E-5BEBF1BB8E59}"/>
              </a:ext>
            </a:extLst>
          </p:cNvPr>
          <p:cNvSpPr/>
          <p:nvPr/>
        </p:nvSpPr>
        <p:spPr>
          <a:xfrm>
            <a:off x="838200" y="5019040"/>
            <a:ext cx="10825480" cy="8737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68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0A31-5890-440F-927C-DC94E94B9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Ionic radii</a:t>
            </a:r>
            <a:endParaRPr lang="en-GB" dirty="0"/>
          </a:p>
        </p:txBody>
      </p:sp>
      <p:pic>
        <p:nvPicPr>
          <p:cNvPr id="6146" name="Picture 2" descr="Ionic radius - Wikipedia">
            <a:extLst>
              <a:ext uri="{FF2B5EF4-FFF2-40B4-BE49-F238E27FC236}">
                <a16:creationId xmlns:a16="http://schemas.microsoft.com/office/drawing/2014/main" id="{70261108-6CB3-46A4-96CF-EE896A3957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330" y="1690688"/>
            <a:ext cx="4781550" cy="415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401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540D-F955-4BA7-B96E-6CC723C3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5723-4131-47BF-B9E9-4198C0338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data booklet (Table 17)</a:t>
            </a:r>
          </a:p>
          <a:p>
            <a:r>
              <a:rPr lang="en-US" dirty="0"/>
              <a:t>Identify the trend of lattice enthalpy between:</a:t>
            </a:r>
          </a:p>
          <a:p>
            <a:pPr lvl="1"/>
            <a:r>
              <a:rPr lang="en-US" dirty="0"/>
              <a:t>NaCl and </a:t>
            </a:r>
            <a:r>
              <a:rPr lang="en-US" dirty="0" err="1"/>
              <a:t>KCl</a:t>
            </a:r>
            <a:endParaRPr lang="en-US" dirty="0"/>
          </a:p>
          <a:p>
            <a:pPr lvl="1"/>
            <a:r>
              <a:rPr lang="en-US" dirty="0"/>
              <a:t>NaCl and CaCl2</a:t>
            </a:r>
          </a:p>
          <a:p>
            <a:pPr lvl="1"/>
            <a:r>
              <a:rPr lang="en-US" dirty="0"/>
              <a:t>MgO and </a:t>
            </a:r>
            <a:r>
              <a:rPr lang="en-US" dirty="0" err="1"/>
              <a:t>CaO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Conclude: What are the two factors that influence the </a:t>
            </a:r>
            <a:r>
              <a:rPr lang="en-US"/>
              <a:t>lattice enthalpy?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025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AF890-F519-4E03-9208-1BB6D9CFA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 Enthalpy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AB28D-3A25-4BCF-9431-C4D1301E2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Energy needed to break 1 mole of ionic solid to its constituent gaseous ions</a:t>
            </a:r>
            <a:endParaRPr lang="en-GB" dirty="0"/>
          </a:p>
        </p:txBody>
      </p:sp>
      <p:pic>
        <p:nvPicPr>
          <p:cNvPr id="7170" name="Picture 2" descr="lattice enthalpy (lattice energy)">
            <a:extLst>
              <a:ext uri="{FF2B5EF4-FFF2-40B4-BE49-F238E27FC236}">
                <a16:creationId xmlns:a16="http://schemas.microsoft.com/office/drawing/2014/main" id="{49732742-E778-482E-8D9C-5506FA1E6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83" y="3989388"/>
            <a:ext cx="34099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attice enthalpy (lattice energy)">
            <a:extLst>
              <a:ext uri="{FF2B5EF4-FFF2-40B4-BE49-F238E27FC236}">
                <a16:creationId xmlns:a16="http://schemas.microsoft.com/office/drawing/2014/main" id="{9ED6DB10-BC8E-4F5F-B3E0-A05256E4E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265" y="3197225"/>
            <a:ext cx="2190750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354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98c2845-bfd8-41fc-b103-c53af4068ba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E1BD6151A0A7489BD8A7035B4F7C62" ma:contentTypeVersion="13" ma:contentTypeDescription="Ein neues Dokument erstellen." ma:contentTypeScope="" ma:versionID="10dd3c70fa36da2a08f55c8ac69bb117">
  <xsd:schema xmlns:xsd="http://www.w3.org/2001/XMLSchema" xmlns:xs="http://www.w3.org/2001/XMLSchema" xmlns:p="http://schemas.microsoft.com/office/2006/metadata/properties" xmlns:ns3="713e3c02-a748-449c-b470-d2e1f703f919" xmlns:ns4="e98c2845-bfd8-41fc-b103-c53af4068baa" targetNamespace="http://schemas.microsoft.com/office/2006/metadata/properties" ma:root="true" ma:fieldsID="d40397432c08f65c0bfe6b92bbe3fbf9" ns3:_="" ns4:_="">
    <xsd:import namespace="713e3c02-a748-449c-b470-d2e1f703f919"/>
    <xsd:import namespace="e98c2845-bfd8-41fc-b103-c53af4068ba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ObjectDetectorVersion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3e3c02-a748-449c-b470-d2e1f703f91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c2845-bfd8-41fc-b103-c53af4068b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90DCFE-A633-44E3-8880-0DD62D60F58E}">
  <ds:schemaRefs>
    <ds:schemaRef ds:uri="http://purl.org/dc/elements/1.1/"/>
    <ds:schemaRef ds:uri="e98c2845-bfd8-41fc-b103-c53af4068baa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713e3c02-a748-449c-b470-d2e1f703f91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CD3FBC4-0269-4207-87AF-A2E579723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87DFDE-1335-4D0E-AC48-10A295BC5F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3e3c02-a748-449c-b470-d2e1f703f919"/>
    <ds:schemaRef ds:uri="e98c2845-bfd8-41fc-b103-c53af4068b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1220</Words>
  <Application>Microsoft Macintosh PowerPoint</Application>
  <PresentationFormat>Widescreen</PresentationFormat>
  <Paragraphs>209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Office Theme</vt:lpstr>
      <vt:lpstr>S2 Models of Bonding and Structure</vt:lpstr>
      <vt:lpstr>Overview of S2</vt:lpstr>
      <vt:lpstr>Fundamental of Interactions</vt:lpstr>
      <vt:lpstr>S2.1 The Ionic Model</vt:lpstr>
      <vt:lpstr>S2.1 Objectives</vt:lpstr>
      <vt:lpstr>Formation of ionic bonds</vt:lpstr>
      <vt:lpstr>Formation of ions</vt:lpstr>
      <vt:lpstr>Charges of ions</vt:lpstr>
      <vt:lpstr>Stable Octet Rule</vt:lpstr>
      <vt:lpstr>Oxidation number of transition elements and irregular cases</vt:lpstr>
      <vt:lpstr>Polyatomic ions</vt:lpstr>
      <vt:lpstr>Formula and naming ionic compound</vt:lpstr>
      <vt:lpstr>Name the following compounds</vt:lpstr>
      <vt:lpstr>Forming an ionic</vt:lpstr>
      <vt:lpstr>S2.1 Objectives</vt:lpstr>
      <vt:lpstr>Lattice</vt:lpstr>
      <vt:lpstr>Analysis of NaCl lattice</vt:lpstr>
      <vt:lpstr>Physical Properties</vt:lpstr>
      <vt:lpstr>Melting and boiling points</vt:lpstr>
      <vt:lpstr>Volatility</vt:lpstr>
      <vt:lpstr>Solubility</vt:lpstr>
      <vt:lpstr>Electrical Conductivity</vt:lpstr>
      <vt:lpstr>S2.1 Objectives</vt:lpstr>
      <vt:lpstr>Ionic radii</vt:lpstr>
      <vt:lpstr>Activity </vt:lpstr>
      <vt:lpstr>Lattice Enthalpy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 Models of the Particulate Nature of Matter</dc:title>
  <dc:creator>Peter Jamal</dc:creator>
  <cp:lastModifiedBy>Peter MKH Jamal</cp:lastModifiedBy>
  <cp:revision>80</cp:revision>
  <dcterms:created xsi:type="dcterms:W3CDTF">2023-08-29T07:10:29Z</dcterms:created>
  <dcterms:modified xsi:type="dcterms:W3CDTF">2024-09-03T18:24:40Z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0x0101003EE1BD6151A0A7489BD8A7035B4F7C62</vt:lpwstr>
  </property>
</Properties>
</file>